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86" r:id="rId4"/>
    <p:sldId id="260" r:id="rId5"/>
    <p:sldId id="265" r:id="rId6"/>
    <p:sldId id="267" r:id="rId7"/>
    <p:sldId id="261" r:id="rId8"/>
    <p:sldId id="288" r:id="rId9"/>
    <p:sldId id="291" r:id="rId10"/>
    <p:sldId id="290" r:id="rId11"/>
    <p:sldId id="263" r:id="rId12"/>
    <p:sldId id="287" r:id="rId13"/>
    <p:sldId id="262" r:id="rId14"/>
    <p:sldId id="292" r:id="rId15"/>
    <p:sldId id="258" r:id="rId16"/>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B0101"/>
    <a:srgbClr val="BB0000"/>
    <a:srgbClr val="00ACED"/>
    <a:srgbClr val="F34803"/>
    <a:srgbClr val="F8A280"/>
    <a:srgbClr val="0872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48" autoAdjust="0"/>
    <p:restoredTop sz="95027" autoAdjust="0"/>
  </p:normalViewPr>
  <p:slideViewPr>
    <p:cSldViewPr snapToGrid="0">
      <p:cViewPr varScale="1">
        <p:scale>
          <a:sx n="69" d="100"/>
          <a:sy n="69" d="100"/>
        </p:scale>
        <p:origin x="79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87D62C-C2B8-428A-A0C6-5D96D5D798A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ZA"/>
        </a:p>
      </dgm:t>
    </dgm:pt>
    <dgm:pt modelId="{28570BE3-8647-4E11-9791-D98C2FA53B4E}">
      <dgm:prSet phldrT="[Text]">
        <dgm:style>
          <a:lnRef idx="1">
            <a:schemeClr val="accent3"/>
          </a:lnRef>
          <a:fillRef idx="2">
            <a:schemeClr val="accent3"/>
          </a:fillRef>
          <a:effectRef idx="1">
            <a:schemeClr val="accent3"/>
          </a:effectRef>
          <a:fontRef idx="minor">
            <a:schemeClr val="dk1"/>
          </a:fontRef>
        </dgm:style>
      </dgm:prSet>
      <dgm:spPr/>
      <dgm:t>
        <a:bodyPr/>
        <a:lstStyle/>
        <a:p>
          <a:r>
            <a:rPr lang="en-ZA" dirty="0" smtClean="0"/>
            <a:t>Liberty</a:t>
          </a:r>
        </a:p>
      </dgm:t>
    </dgm:pt>
    <dgm:pt modelId="{A9A943D1-8180-4D8C-8F94-DBBD5D25C4BB}" type="parTrans" cxnId="{075AD8FF-C6EE-4DF0-8022-D7EE11DC3626}">
      <dgm:prSet/>
      <dgm:spPr/>
      <dgm:t>
        <a:bodyPr/>
        <a:lstStyle/>
        <a:p>
          <a:endParaRPr lang="en-ZA"/>
        </a:p>
      </dgm:t>
    </dgm:pt>
    <dgm:pt modelId="{3D6D94F7-360A-43E6-95B0-291C0975A0BF}" type="sibTrans" cxnId="{075AD8FF-C6EE-4DF0-8022-D7EE11DC3626}">
      <dgm:prSet/>
      <dgm:spPr/>
      <dgm:t>
        <a:bodyPr/>
        <a:lstStyle/>
        <a:p>
          <a:endParaRPr lang="en-ZA"/>
        </a:p>
      </dgm:t>
    </dgm:pt>
    <dgm:pt modelId="{E63F633D-4C9F-42D2-9CB5-24FE9F137136}">
      <dgm:prSet phldrT="[Text]">
        <dgm:style>
          <a:lnRef idx="1">
            <a:schemeClr val="accent3"/>
          </a:lnRef>
          <a:fillRef idx="2">
            <a:schemeClr val="accent3"/>
          </a:fillRef>
          <a:effectRef idx="1">
            <a:schemeClr val="accent3"/>
          </a:effectRef>
          <a:fontRef idx="minor">
            <a:schemeClr val="dk1"/>
          </a:fontRef>
        </dgm:style>
      </dgm:prSet>
      <dgm:spPr/>
      <dgm:t>
        <a:bodyPr/>
        <a:lstStyle/>
        <a:p>
          <a:r>
            <a:rPr lang="en-ZA" dirty="0" smtClean="0"/>
            <a:t>Presumption of Innocence </a:t>
          </a:r>
          <a:endParaRPr lang="en-ZA" dirty="0"/>
        </a:p>
      </dgm:t>
    </dgm:pt>
    <dgm:pt modelId="{8EE2422F-BC8A-4D4C-A30C-627C5FEF0AAA}" type="parTrans" cxnId="{8C7788ED-18CE-466E-81C9-6866C755CE0D}">
      <dgm:prSet/>
      <dgm:spPr/>
      <dgm:t>
        <a:bodyPr/>
        <a:lstStyle/>
        <a:p>
          <a:endParaRPr lang="en-ZA"/>
        </a:p>
      </dgm:t>
    </dgm:pt>
    <dgm:pt modelId="{C28D3F56-9DB9-4B9D-AF77-AD6EE6825E29}" type="sibTrans" cxnId="{8C7788ED-18CE-466E-81C9-6866C755CE0D}">
      <dgm:prSet/>
      <dgm:spPr/>
      <dgm:t>
        <a:bodyPr/>
        <a:lstStyle/>
        <a:p>
          <a:endParaRPr lang="en-ZA"/>
        </a:p>
      </dgm:t>
    </dgm:pt>
    <dgm:pt modelId="{5734B89E-83C1-4CFE-86D1-7F0B13FF560A}">
      <dgm:prSet phldrT="[Text]">
        <dgm:style>
          <a:lnRef idx="1">
            <a:schemeClr val="accent3"/>
          </a:lnRef>
          <a:fillRef idx="2">
            <a:schemeClr val="accent3"/>
          </a:fillRef>
          <a:effectRef idx="1">
            <a:schemeClr val="accent3"/>
          </a:effectRef>
          <a:fontRef idx="minor">
            <a:schemeClr val="dk1"/>
          </a:fontRef>
        </dgm:style>
      </dgm:prSet>
      <dgm:spPr/>
      <dgm:t>
        <a:bodyPr/>
        <a:lstStyle/>
        <a:p>
          <a:r>
            <a:rPr lang="en-ZA" dirty="0" smtClean="0"/>
            <a:t>Fair Trial Rights </a:t>
          </a:r>
          <a:endParaRPr lang="en-ZA" dirty="0"/>
        </a:p>
      </dgm:t>
    </dgm:pt>
    <dgm:pt modelId="{33B5FEB4-775C-4A8D-97E3-4AAC0A7744C8}" type="parTrans" cxnId="{35070E05-0AD6-4D08-8F73-72DF1D6A1DA1}">
      <dgm:prSet/>
      <dgm:spPr/>
      <dgm:t>
        <a:bodyPr/>
        <a:lstStyle/>
        <a:p>
          <a:endParaRPr lang="en-ZA"/>
        </a:p>
      </dgm:t>
    </dgm:pt>
    <dgm:pt modelId="{B75107BB-528C-4F16-8E37-9AE36F555721}" type="sibTrans" cxnId="{35070E05-0AD6-4D08-8F73-72DF1D6A1DA1}">
      <dgm:prSet/>
      <dgm:spPr/>
      <dgm:t>
        <a:bodyPr/>
        <a:lstStyle/>
        <a:p>
          <a:endParaRPr lang="en-ZA"/>
        </a:p>
      </dgm:t>
    </dgm:pt>
    <dgm:pt modelId="{37D92FAE-7E05-4915-9423-3D4B9F40D21D}">
      <dgm:prSet phldrT="[Text]">
        <dgm:style>
          <a:lnRef idx="1">
            <a:schemeClr val="accent3"/>
          </a:lnRef>
          <a:fillRef idx="2">
            <a:schemeClr val="accent3"/>
          </a:fillRef>
          <a:effectRef idx="1">
            <a:schemeClr val="accent3"/>
          </a:effectRef>
          <a:fontRef idx="minor">
            <a:schemeClr val="dk1"/>
          </a:fontRef>
        </dgm:style>
      </dgm:prSet>
      <dgm:spPr/>
      <dgm:t>
        <a:bodyPr/>
        <a:lstStyle/>
        <a:p>
          <a:r>
            <a:rPr lang="en-ZA" dirty="0" smtClean="0"/>
            <a:t>Pre-trial detention as a last resort</a:t>
          </a:r>
          <a:endParaRPr lang="en-ZA" dirty="0"/>
        </a:p>
      </dgm:t>
    </dgm:pt>
    <dgm:pt modelId="{43C1ED46-2F0E-4D23-8CD9-C9BE9439427A}" type="parTrans" cxnId="{37C8C3FB-E03C-4AFE-A650-C2FE00E55499}">
      <dgm:prSet/>
      <dgm:spPr/>
      <dgm:t>
        <a:bodyPr/>
        <a:lstStyle/>
        <a:p>
          <a:endParaRPr lang="en-ZA"/>
        </a:p>
      </dgm:t>
    </dgm:pt>
    <dgm:pt modelId="{472A6BAA-1E28-4C15-9A02-2E2656132FDE}" type="sibTrans" cxnId="{37C8C3FB-E03C-4AFE-A650-C2FE00E55499}">
      <dgm:prSet/>
      <dgm:spPr/>
      <dgm:t>
        <a:bodyPr/>
        <a:lstStyle/>
        <a:p>
          <a:endParaRPr lang="en-ZA"/>
        </a:p>
      </dgm:t>
    </dgm:pt>
    <dgm:pt modelId="{DBCC122A-3DF8-4FD5-9722-0E624D876AA1}">
      <dgm:prSet phldrT="[Text]">
        <dgm:style>
          <a:lnRef idx="1">
            <a:schemeClr val="accent3"/>
          </a:lnRef>
          <a:fillRef idx="2">
            <a:schemeClr val="accent3"/>
          </a:fillRef>
          <a:effectRef idx="1">
            <a:schemeClr val="accent3"/>
          </a:effectRef>
          <a:fontRef idx="minor">
            <a:schemeClr val="dk1"/>
          </a:fontRef>
        </dgm:style>
      </dgm:prSet>
      <dgm:spPr/>
      <dgm:t>
        <a:bodyPr/>
        <a:lstStyle/>
        <a:p>
          <a:r>
            <a:rPr lang="en-ZA" dirty="0" smtClean="0"/>
            <a:t>Freedom of movement </a:t>
          </a:r>
          <a:endParaRPr lang="en-ZA" dirty="0"/>
        </a:p>
      </dgm:t>
    </dgm:pt>
    <dgm:pt modelId="{DE04B07D-54ED-4878-A229-C0EF1A403D3F}" type="parTrans" cxnId="{0EC56E10-68B6-40B1-9FE0-94618D2D996A}">
      <dgm:prSet/>
      <dgm:spPr/>
      <dgm:t>
        <a:bodyPr/>
        <a:lstStyle/>
        <a:p>
          <a:endParaRPr lang="en-ZA"/>
        </a:p>
      </dgm:t>
    </dgm:pt>
    <dgm:pt modelId="{2BAB9093-C483-4CB4-BEA0-BC65EFF450B6}" type="sibTrans" cxnId="{0EC56E10-68B6-40B1-9FE0-94618D2D996A}">
      <dgm:prSet/>
      <dgm:spPr/>
      <dgm:t>
        <a:bodyPr/>
        <a:lstStyle/>
        <a:p>
          <a:endParaRPr lang="en-ZA"/>
        </a:p>
      </dgm:t>
    </dgm:pt>
    <dgm:pt modelId="{75FC04F7-1052-4F8D-952A-92D651B9F4D6}" type="pres">
      <dgm:prSet presAssocID="{B487D62C-C2B8-428A-A0C6-5D96D5D798A3}" presName="diagram" presStyleCnt="0">
        <dgm:presLayoutVars>
          <dgm:dir/>
          <dgm:resizeHandles val="exact"/>
        </dgm:presLayoutVars>
      </dgm:prSet>
      <dgm:spPr/>
      <dgm:t>
        <a:bodyPr/>
        <a:lstStyle/>
        <a:p>
          <a:endParaRPr lang="en-ZA"/>
        </a:p>
      </dgm:t>
    </dgm:pt>
    <dgm:pt modelId="{27A2731D-821E-4FF0-87DA-E59465553A2C}" type="pres">
      <dgm:prSet presAssocID="{28570BE3-8647-4E11-9791-D98C2FA53B4E}" presName="node" presStyleLbl="node1" presStyleIdx="0" presStyleCnt="5" custScaleY="73562">
        <dgm:presLayoutVars>
          <dgm:bulletEnabled val="1"/>
        </dgm:presLayoutVars>
      </dgm:prSet>
      <dgm:spPr/>
      <dgm:t>
        <a:bodyPr/>
        <a:lstStyle/>
        <a:p>
          <a:endParaRPr lang="en-ZA"/>
        </a:p>
      </dgm:t>
    </dgm:pt>
    <dgm:pt modelId="{48BF988D-6767-4711-8472-D996D39ACCDA}" type="pres">
      <dgm:prSet presAssocID="{3D6D94F7-360A-43E6-95B0-291C0975A0BF}" presName="sibTrans" presStyleCnt="0"/>
      <dgm:spPr/>
    </dgm:pt>
    <dgm:pt modelId="{F4D75565-CAEC-4B14-BE51-FB8684E7725A}" type="pres">
      <dgm:prSet presAssocID="{E63F633D-4C9F-42D2-9CB5-24FE9F137136}" presName="node" presStyleLbl="node1" presStyleIdx="1" presStyleCnt="5" custScaleY="61100">
        <dgm:presLayoutVars>
          <dgm:bulletEnabled val="1"/>
        </dgm:presLayoutVars>
      </dgm:prSet>
      <dgm:spPr/>
      <dgm:t>
        <a:bodyPr/>
        <a:lstStyle/>
        <a:p>
          <a:endParaRPr lang="en-ZA"/>
        </a:p>
      </dgm:t>
    </dgm:pt>
    <dgm:pt modelId="{91D7B8B6-3BBE-4721-BCE4-ACBCCC33E3B5}" type="pres">
      <dgm:prSet presAssocID="{C28D3F56-9DB9-4B9D-AF77-AD6EE6825E29}" presName="sibTrans" presStyleCnt="0"/>
      <dgm:spPr/>
    </dgm:pt>
    <dgm:pt modelId="{6334D751-52D3-44E1-97EA-7DE4C2D0F979}" type="pres">
      <dgm:prSet presAssocID="{5734B89E-83C1-4CFE-86D1-7F0B13FF560A}" presName="node" presStyleLbl="node1" presStyleIdx="2" presStyleCnt="5" custScaleY="62918">
        <dgm:presLayoutVars>
          <dgm:bulletEnabled val="1"/>
        </dgm:presLayoutVars>
      </dgm:prSet>
      <dgm:spPr/>
      <dgm:t>
        <a:bodyPr/>
        <a:lstStyle/>
        <a:p>
          <a:endParaRPr lang="en-ZA"/>
        </a:p>
      </dgm:t>
    </dgm:pt>
    <dgm:pt modelId="{ED28E10D-0FB1-484A-A11D-A05E8AA97737}" type="pres">
      <dgm:prSet presAssocID="{B75107BB-528C-4F16-8E37-9AE36F555721}" presName="sibTrans" presStyleCnt="0"/>
      <dgm:spPr/>
    </dgm:pt>
    <dgm:pt modelId="{CDD1A0AD-3437-4264-8177-2589B0002229}" type="pres">
      <dgm:prSet presAssocID="{37D92FAE-7E05-4915-9423-3D4B9F40D21D}" presName="node" presStyleLbl="node1" presStyleIdx="3" presStyleCnt="5" custScaleY="70471">
        <dgm:presLayoutVars>
          <dgm:bulletEnabled val="1"/>
        </dgm:presLayoutVars>
      </dgm:prSet>
      <dgm:spPr/>
      <dgm:t>
        <a:bodyPr/>
        <a:lstStyle/>
        <a:p>
          <a:endParaRPr lang="en-ZA"/>
        </a:p>
      </dgm:t>
    </dgm:pt>
    <dgm:pt modelId="{8FF6A8A0-CA55-4117-A99B-ED329DEA5078}" type="pres">
      <dgm:prSet presAssocID="{472A6BAA-1E28-4C15-9A02-2E2656132FDE}" presName="sibTrans" presStyleCnt="0"/>
      <dgm:spPr/>
    </dgm:pt>
    <dgm:pt modelId="{8E8A252F-7B90-4F0C-AE0A-496F651E0EA0}" type="pres">
      <dgm:prSet presAssocID="{DBCC122A-3DF8-4FD5-9722-0E624D876AA1}" presName="node" presStyleLbl="node1" presStyleIdx="4" presStyleCnt="5" custScaleY="70471">
        <dgm:presLayoutVars>
          <dgm:bulletEnabled val="1"/>
        </dgm:presLayoutVars>
      </dgm:prSet>
      <dgm:spPr/>
      <dgm:t>
        <a:bodyPr/>
        <a:lstStyle/>
        <a:p>
          <a:endParaRPr lang="en-ZA"/>
        </a:p>
      </dgm:t>
    </dgm:pt>
  </dgm:ptLst>
  <dgm:cxnLst>
    <dgm:cxn modelId="{37C8C3FB-E03C-4AFE-A650-C2FE00E55499}" srcId="{B487D62C-C2B8-428A-A0C6-5D96D5D798A3}" destId="{37D92FAE-7E05-4915-9423-3D4B9F40D21D}" srcOrd="3" destOrd="0" parTransId="{43C1ED46-2F0E-4D23-8CD9-C9BE9439427A}" sibTransId="{472A6BAA-1E28-4C15-9A02-2E2656132FDE}"/>
    <dgm:cxn modelId="{CA4229EF-EAE8-4D99-BCB6-D9A14D8E6F90}" type="presOf" srcId="{DBCC122A-3DF8-4FD5-9722-0E624D876AA1}" destId="{8E8A252F-7B90-4F0C-AE0A-496F651E0EA0}" srcOrd="0" destOrd="0" presId="urn:microsoft.com/office/officeart/2005/8/layout/default"/>
    <dgm:cxn modelId="{8C7788ED-18CE-466E-81C9-6866C755CE0D}" srcId="{B487D62C-C2B8-428A-A0C6-5D96D5D798A3}" destId="{E63F633D-4C9F-42D2-9CB5-24FE9F137136}" srcOrd="1" destOrd="0" parTransId="{8EE2422F-BC8A-4D4C-A30C-627C5FEF0AAA}" sibTransId="{C28D3F56-9DB9-4B9D-AF77-AD6EE6825E29}"/>
    <dgm:cxn modelId="{93BD31E3-32B1-4353-B95C-10A88ACD8307}" type="presOf" srcId="{5734B89E-83C1-4CFE-86D1-7F0B13FF560A}" destId="{6334D751-52D3-44E1-97EA-7DE4C2D0F979}" srcOrd="0" destOrd="0" presId="urn:microsoft.com/office/officeart/2005/8/layout/default"/>
    <dgm:cxn modelId="{35070E05-0AD6-4D08-8F73-72DF1D6A1DA1}" srcId="{B487D62C-C2B8-428A-A0C6-5D96D5D798A3}" destId="{5734B89E-83C1-4CFE-86D1-7F0B13FF560A}" srcOrd="2" destOrd="0" parTransId="{33B5FEB4-775C-4A8D-97E3-4AAC0A7744C8}" sibTransId="{B75107BB-528C-4F16-8E37-9AE36F555721}"/>
    <dgm:cxn modelId="{51D80F35-772F-4202-9506-1D496A89B5B0}" type="presOf" srcId="{37D92FAE-7E05-4915-9423-3D4B9F40D21D}" destId="{CDD1A0AD-3437-4264-8177-2589B0002229}" srcOrd="0" destOrd="0" presId="urn:microsoft.com/office/officeart/2005/8/layout/default"/>
    <dgm:cxn modelId="{DF272E21-8BBA-4E18-BE4B-D2D3C32367FE}" type="presOf" srcId="{28570BE3-8647-4E11-9791-D98C2FA53B4E}" destId="{27A2731D-821E-4FF0-87DA-E59465553A2C}" srcOrd="0" destOrd="0" presId="urn:microsoft.com/office/officeart/2005/8/layout/default"/>
    <dgm:cxn modelId="{422A4F7E-DF41-4DF1-A36C-8B2ACCACB8EA}" type="presOf" srcId="{E63F633D-4C9F-42D2-9CB5-24FE9F137136}" destId="{F4D75565-CAEC-4B14-BE51-FB8684E7725A}" srcOrd="0" destOrd="0" presId="urn:microsoft.com/office/officeart/2005/8/layout/default"/>
    <dgm:cxn modelId="{E4BF8373-A8FF-47AA-994D-7FC934F88442}" type="presOf" srcId="{B487D62C-C2B8-428A-A0C6-5D96D5D798A3}" destId="{75FC04F7-1052-4F8D-952A-92D651B9F4D6}" srcOrd="0" destOrd="0" presId="urn:microsoft.com/office/officeart/2005/8/layout/default"/>
    <dgm:cxn modelId="{075AD8FF-C6EE-4DF0-8022-D7EE11DC3626}" srcId="{B487D62C-C2B8-428A-A0C6-5D96D5D798A3}" destId="{28570BE3-8647-4E11-9791-D98C2FA53B4E}" srcOrd="0" destOrd="0" parTransId="{A9A943D1-8180-4D8C-8F94-DBBD5D25C4BB}" sibTransId="{3D6D94F7-360A-43E6-95B0-291C0975A0BF}"/>
    <dgm:cxn modelId="{0EC56E10-68B6-40B1-9FE0-94618D2D996A}" srcId="{B487D62C-C2B8-428A-A0C6-5D96D5D798A3}" destId="{DBCC122A-3DF8-4FD5-9722-0E624D876AA1}" srcOrd="4" destOrd="0" parTransId="{DE04B07D-54ED-4878-A229-C0EF1A403D3F}" sibTransId="{2BAB9093-C483-4CB4-BEA0-BC65EFF450B6}"/>
    <dgm:cxn modelId="{129D38DB-845B-4278-907E-CFE282753895}" type="presParOf" srcId="{75FC04F7-1052-4F8D-952A-92D651B9F4D6}" destId="{27A2731D-821E-4FF0-87DA-E59465553A2C}" srcOrd="0" destOrd="0" presId="urn:microsoft.com/office/officeart/2005/8/layout/default"/>
    <dgm:cxn modelId="{70F94003-06F6-4D1B-AFBE-01951160BA29}" type="presParOf" srcId="{75FC04F7-1052-4F8D-952A-92D651B9F4D6}" destId="{48BF988D-6767-4711-8472-D996D39ACCDA}" srcOrd="1" destOrd="0" presId="urn:microsoft.com/office/officeart/2005/8/layout/default"/>
    <dgm:cxn modelId="{CDD1BCEE-CA13-4B6F-AB36-5A19377B3CB9}" type="presParOf" srcId="{75FC04F7-1052-4F8D-952A-92D651B9F4D6}" destId="{F4D75565-CAEC-4B14-BE51-FB8684E7725A}" srcOrd="2" destOrd="0" presId="urn:microsoft.com/office/officeart/2005/8/layout/default"/>
    <dgm:cxn modelId="{DA9EE1D9-2867-476E-B503-5E124DAF6C47}" type="presParOf" srcId="{75FC04F7-1052-4F8D-952A-92D651B9F4D6}" destId="{91D7B8B6-3BBE-4721-BCE4-ACBCCC33E3B5}" srcOrd="3" destOrd="0" presId="urn:microsoft.com/office/officeart/2005/8/layout/default"/>
    <dgm:cxn modelId="{1D3BE58E-E11C-49C8-8504-8292C0B32905}" type="presParOf" srcId="{75FC04F7-1052-4F8D-952A-92D651B9F4D6}" destId="{6334D751-52D3-44E1-97EA-7DE4C2D0F979}" srcOrd="4" destOrd="0" presId="urn:microsoft.com/office/officeart/2005/8/layout/default"/>
    <dgm:cxn modelId="{04A549E9-A6C5-49F1-9128-1928B0DA82B2}" type="presParOf" srcId="{75FC04F7-1052-4F8D-952A-92D651B9F4D6}" destId="{ED28E10D-0FB1-484A-A11D-A05E8AA97737}" srcOrd="5" destOrd="0" presId="urn:microsoft.com/office/officeart/2005/8/layout/default"/>
    <dgm:cxn modelId="{11AAB331-CFD8-4E2E-B49B-063206E36A74}" type="presParOf" srcId="{75FC04F7-1052-4F8D-952A-92D651B9F4D6}" destId="{CDD1A0AD-3437-4264-8177-2589B0002229}" srcOrd="6" destOrd="0" presId="urn:microsoft.com/office/officeart/2005/8/layout/default"/>
    <dgm:cxn modelId="{1F3A3891-BD32-4B0E-AABB-A5D8B2BAE443}" type="presParOf" srcId="{75FC04F7-1052-4F8D-952A-92D651B9F4D6}" destId="{8FF6A8A0-CA55-4117-A99B-ED329DEA5078}" srcOrd="7" destOrd="0" presId="urn:microsoft.com/office/officeart/2005/8/layout/default"/>
    <dgm:cxn modelId="{AFD51975-0AD8-44B9-B2C7-528AA9F755D4}" type="presParOf" srcId="{75FC04F7-1052-4F8D-952A-92D651B9F4D6}" destId="{8E8A252F-7B90-4F0C-AE0A-496F651E0EA0}"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2731D-821E-4FF0-87DA-E59465553A2C}">
      <dsp:nvSpPr>
        <dsp:cNvPr id="0" name=""/>
        <dsp:cNvSpPr/>
      </dsp:nvSpPr>
      <dsp:spPr>
        <a:xfrm>
          <a:off x="0" y="447298"/>
          <a:ext cx="3242013" cy="1430933"/>
        </a:xfrm>
        <a:prstGeom prst="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ZA" sz="3100" kern="1200" dirty="0" smtClean="0"/>
            <a:t>Liberty</a:t>
          </a:r>
        </a:p>
      </dsp:txBody>
      <dsp:txXfrm>
        <a:off x="0" y="447298"/>
        <a:ext cx="3242013" cy="1430933"/>
      </dsp:txXfrm>
    </dsp:sp>
    <dsp:sp modelId="{F4D75565-CAEC-4B14-BE51-FB8684E7725A}">
      <dsp:nvSpPr>
        <dsp:cNvPr id="0" name=""/>
        <dsp:cNvSpPr/>
      </dsp:nvSpPr>
      <dsp:spPr>
        <a:xfrm>
          <a:off x="3566214" y="568503"/>
          <a:ext cx="3242013" cy="1188522"/>
        </a:xfrm>
        <a:prstGeom prst="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ZA" sz="3100" kern="1200" dirty="0" smtClean="0"/>
            <a:t>Presumption of Innocence </a:t>
          </a:r>
          <a:endParaRPr lang="en-ZA" sz="3100" kern="1200" dirty="0"/>
        </a:p>
      </dsp:txBody>
      <dsp:txXfrm>
        <a:off x="3566214" y="568503"/>
        <a:ext cx="3242013" cy="1188522"/>
      </dsp:txXfrm>
    </dsp:sp>
    <dsp:sp modelId="{6334D751-52D3-44E1-97EA-7DE4C2D0F979}">
      <dsp:nvSpPr>
        <dsp:cNvPr id="0" name=""/>
        <dsp:cNvSpPr/>
      </dsp:nvSpPr>
      <dsp:spPr>
        <a:xfrm>
          <a:off x="7132429" y="550822"/>
          <a:ext cx="3242013" cy="1223886"/>
        </a:xfrm>
        <a:prstGeom prst="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ZA" sz="3100" kern="1200" dirty="0" smtClean="0"/>
            <a:t>Fair Trial Rights </a:t>
          </a:r>
          <a:endParaRPr lang="en-ZA" sz="3100" kern="1200" dirty="0"/>
        </a:p>
      </dsp:txBody>
      <dsp:txXfrm>
        <a:off x="7132429" y="550822"/>
        <a:ext cx="3242013" cy="1223886"/>
      </dsp:txXfrm>
    </dsp:sp>
    <dsp:sp modelId="{CDD1A0AD-3437-4264-8177-2589B0002229}">
      <dsp:nvSpPr>
        <dsp:cNvPr id="0" name=""/>
        <dsp:cNvSpPr/>
      </dsp:nvSpPr>
      <dsp:spPr>
        <a:xfrm>
          <a:off x="1783107" y="2202433"/>
          <a:ext cx="3242013" cy="1370807"/>
        </a:xfrm>
        <a:prstGeom prst="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ZA" sz="3100" kern="1200" dirty="0" smtClean="0"/>
            <a:t>Pre-trial detention as a last resort</a:t>
          </a:r>
          <a:endParaRPr lang="en-ZA" sz="3100" kern="1200" dirty="0"/>
        </a:p>
      </dsp:txBody>
      <dsp:txXfrm>
        <a:off x="1783107" y="2202433"/>
        <a:ext cx="3242013" cy="1370807"/>
      </dsp:txXfrm>
    </dsp:sp>
    <dsp:sp modelId="{8E8A252F-7B90-4F0C-AE0A-496F651E0EA0}">
      <dsp:nvSpPr>
        <dsp:cNvPr id="0" name=""/>
        <dsp:cNvSpPr/>
      </dsp:nvSpPr>
      <dsp:spPr>
        <a:xfrm>
          <a:off x="5349322" y="2202433"/>
          <a:ext cx="3242013" cy="1370807"/>
        </a:xfrm>
        <a:prstGeom prst="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ZA" sz="3100" kern="1200" dirty="0" smtClean="0"/>
            <a:t>Freedom of movement </a:t>
          </a:r>
          <a:endParaRPr lang="en-ZA" sz="3100" kern="1200" dirty="0"/>
        </a:p>
      </dsp:txBody>
      <dsp:txXfrm>
        <a:off x="5349322" y="2202433"/>
        <a:ext cx="3242013" cy="13708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sz="quarter" idx="1"/>
          </p:nvPr>
        </p:nvSpPr>
        <p:spPr>
          <a:xfrm>
            <a:off x="3850444" y="0"/>
            <a:ext cx="2945659" cy="493713"/>
          </a:xfrm>
          <a:prstGeom prst="rect">
            <a:avLst/>
          </a:prstGeom>
        </p:spPr>
        <p:txBody>
          <a:bodyPr vert="horz" lIns="91440" tIns="45720" rIns="91440" bIns="45720" rtlCol="0"/>
          <a:lstStyle>
            <a:lvl1pPr algn="r">
              <a:defRPr sz="1200"/>
            </a:lvl1pPr>
          </a:lstStyle>
          <a:p>
            <a:fld id="{767C2129-CEFF-42B2-A829-226DEE89C6DA}" type="datetimeFigureOut">
              <a:rPr lang="en-ZA" smtClean="0"/>
              <a:t>2017-09-08</a:t>
            </a:fld>
            <a:endParaRPr lang="en-ZA" dirty="0"/>
          </a:p>
        </p:txBody>
      </p:sp>
      <p:sp>
        <p:nvSpPr>
          <p:cNvPr id="4" name="Footer Placeholder 3"/>
          <p:cNvSpPr>
            <a:spLocks noGrp="1"/>
          </p:cNvSpPr>
          <p:nvPr>
            <p:ph type="ftr" sz="quarter" idx="2"/>
          </p:nvPr>
        </p:nvSpPr>
        <p:spPr>
          <a:xfrm>
            <a:off x="1" y="9378823"/>
            <a:ext cx="2945659" cy="493713"/>
          </a:xfrm>
          <a:prstGeom prst="rect">
            <a:avLst/>
          </a:prstGeom>
        </p:spPr>
        <p:txBody>
          <a:bodyPr vert="horz" lIns="91440" tIns="45720" rIns="91440" bIns="45720" rtlCol="0" anchor="b"/>
          <a:lstStyle>
            <a:lvl1pPr algn="l">
              <a:defRPr sz="1200"/>
            </a:lvl1pPr>
          </a:lstStyle>
          <a:p>
            <a:endParaRPr lang="en-ZA" dirty="0"/>
          </a:p>
        </p:txBody>
      </p:sp>
      <p:sp>
        <p:nvSpPr>
          <p:cNvPr id="5" name="Slide Number Placeholder 4"/>
          <p:cNvSpPr>
            <a:spLocks noGrp="1"/>
          </p:cNvSpPr>
          <p:nvPr>
            <p:ph type="sldNum" sz="quarter" idx="3"/>
          </p:nvPr>
        </p:nvSpPr>
        <p:spPr>
          <a:xfrm>
            <a:off x="3850444" y="9378823"/>
            <a:ext cx="2945659" cy="493713"/>
          </a:xfrm>
          <a:prstGeom prst="rect">
            <a:avLst/>
          </a:prstGeom>
        </p:spPr>
        <p:txBody>
          <a:bodyPr vert="horz" lIns="91440" tIns="45720" rIns="91440" bIns="45720" rtlCol="0" anchor="b"/>
          <a:lstStyle>
            <a:lvl1pPr algn="r">
              <a:defRPr sz="1200"/>
            </a:lvl1pPr>
          </a:lstStyle>
          <a:p>
            <a:fld id="{4774119D-DBFE-458F-9284-78612D1B2692}" type="slidenum">
              <a:rPr lang="en-ZA" smtClean="0"/>
              <a:t>‹#›</a:t>
            </a:fld>
            <a:endParaRPr lang="en-ZA" dirty="0"/>
          </a:p>
        </p:txBody>
      </p:sp>
    </p:spTree>
    <p:extLst>
      <p:ext uri="{BB962C8B-B14F-4D97-AF65-F5344CB8AC3E}">
        <p14:creationId xmlns:p14="http://schemas.microsoft.com/office/powerpoint/2010/main" val="1200919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50444" y="0"/>
            <a:ext cx="2945659" cy="493713"/>
          </a:xfrm>
          <a:prstGeom prst="rect">
            <a:avLst/>
          </a:prstGeom>
        </p:spPr>
        <p:txBody>
          <a:bodyPr vert="horz" lIns="91440" tIns="45720" rIns="91440" bIns="45720" rtlCol="0"/>
          <a:lstStyle>
            <a:lvl1pPr algn="r">
              <a:defRPr sz="1200"/>
            </a:lvl1pPr>
          </a:lstStyle>
          <a:p>
            <a:fld id="{57C3C1F9-7875-4263-90BD-73ACE200B10C}" type="datetimeFigureOut">
              <a:rPr lang="en-ZA" smtClean="0"/>
              <a:t>2017-09-08</a:t>
            </a:fld>
            <a:endParaRPr lang="en-ZA" dirty="0"/>
          </a:p>
        </p:txBody>
      </p:sp>
      <p:sp>
        <p:nvSpPr>
          <p:cNvPr id="4" name="Slide Image Placeholder 3"/>
          <p:cNvSpPr>
            <a:spLocks noGrp="1" noRot="1" noChangeAspect="1"/>
          </p:cNvSpPr>
          <p:nvPr>
            <p:ph type="sldImg" idx="2"/>
          </p:nvPr>
        </p:nvSpPr>
        <p:spPr>
          <a:xfrm>
            <a:off x="107950" y="741363"/>
            <a:ext cx="6581775" cy="370205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79768" y="4690269"/>
            <a:ext cx="5438140" cy="4443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1" y="9378823"/>
            <a:ext cx="2945659" cy="493713"/>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50444" y="9378823"/>
            <a:ext cx="2945659" cy="493713"/>
          </a:xfrm>
          <a:prstGeom prst="rect">
            <a:avLst/>
          </a:prstGeom>
        </p:spPr>
        <p:txBody>
          <a:bodyPr vert="horz" lIns="91440" tIns="45720" rIns="91440" bIns="45720" rtlCol="0" anchor="b"/>
          <a:lstStyle>
            <a:lvl1pPr algn="r">
              <a:defRPr sz="1200"/>
            </a:lvl1pPr>
          </a:lstStyle>
          <a:p>
            <a:fld id="{272B52FE-85B9-4967-BC93-CF72482144E2}" type="slidenum">
              <a:rPr lang="en-ZA" smtClean="0"/>
              <a:t>‹#›</a:t>
            </a:fld>
            <a:endParaRPr lang="en-ZA" dirty="0"/>
          </a:p>
        </p:txBody>
      </p:sp>
    </p:spTree>
    <p:extLst>
      <p:ext uri="{BB962C8B-B14F-4D97-AF65-F5344CB8AC3E}">
        <p14:creationId xmlns:p14="http://schemas.microsoft.com/office/powerpoint/2010/main" val="13558194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72B52FE-85B9-4967-BC93-CF72482144E2}" type="slidenum">
              <a:rPr lang="en-ZA" smtClean="0"/>
              <a:t>1</a:t>
            </a:fld>
            <a:endParaRPr lang="en-ZA" dirty="0"/>
          </a:p>
        </p:txBody>
      </p:sp>
    </p:spTree>
    <p:extLst>
      <p:ext uri="{BB962C8B-B14F-4D97-AF65-F5344CB8AC3E}">
        <p14:creationId xmlns:p14="http://schemas.microsoft.com/office/powerpoint/2010/main" val="1321754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272B52FE-85B9-4967-BC93-CF72482144E2}" type="slidenum">
              <a:rPr lang="en-ZA" smtClean="0"/>
              <a:t>7</a:t>
            </a:fld>
            <a:endParaRPr lang="en-ZA" dirty="0"/>
          </a:p>
        </p:txBody>
      </p:sp>
    </p:spTree>
    <p:extLst>
      <p:ext uri="{BB962C8B-B14F-4D97-AF65-F5344CB8AC3E}">
        <p14:creationId xmlns:p14="http://schemas.microsoft.com/office/powerpoint/2010/main" val="1899532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272B52FE-85B9-4967-BC93-CF72482144E2}" type="slidenum">
              <a:rPr lang="en-ZA" smtClean="0"/>
              <a:t>8</a:t>
            </a:fld>
            <a:endParaRPr lang="en-ZA" dirty="0"/>
          </a:p>
        </p:txBody>
      </p:sp>
    </p:spTree>
    <p:extLst>
      <p:ext uri="{BB962C8B-B14F-4D97-AF65-F5344CB8AC3E}">
        <p14:creationId xmlns:p14="http://schemas.microsoft.com/office/powerpoint/2010/main" val="18995324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rgbClr val="BB010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48A7D3-6F13-4E82-A24F-DC68883A0CD4}" type="slidenum">
              <a:rPr lang="en-GB" smtClean="0"/>
              <a:t>‹#›</a:t>
            </a:fld>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09204" y="110885"/>
            <a:ext cx="2717592" cy="1077445"/>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364" y="5459896"/>
            <a:ext cx="912053" cy="1079016"/>
          </a:xfrm>
          <a:prstGeom prst="rect">
            <a:avLst/>
          </a:prstGeom>
        </p:spPr>
      </p:pic>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8533" y="368136"/>
            <a:ext cx="2987222" cy="1460663"/>
          </a:xfrm>
          <a:prstGeom prst="rect">
            <a:avLst/>
          </a:prstGeom>
        </p:spPr>
      </p:pic>
      <p:sp>
        <p:nvSpPr>
          <p:cNvPr id="12" name="TextBox 11"/>
          <p:cNvSpPr txBox="1"/>
          <p:nvPr userDrawn="1"/>
        </p:nvSpPr>
        <p:spPr>
          <a:xfrm>
            <a:off x="10053234" y="5956240"/>
            <a:ext cx="2138766" cy="400110"/>
          </a:xfrm>
          <a:prstGeom prst="rect">
            <a:avLst/>
          </a:prstGeom>
          <a:noFill/>
        </p:spPr>
        <p:txBody>
          <a:bodyPr wrap="square" rtlCol="0">
            <a:spAutoFit/>
          </a:bodyPr>
          <a:lstStyle/>
          <a:p>
            <a:r>
              <a:rPr lang="en-GB" sz="2000" b="1" dirty="0" smtClean="0">
                <a:solidFill>
                  <a:srgbClr val="00ACED"/>
                </a:solidFill>
              </a:rPr>
              <a:t>@</a:t>
            </a:r>
            <a:r>
              <a:rPr lang="en-GB" sz="2000" b="1" dirty="0" err="1" smtClean="0">
                <a:solidFill>
                  <a:srgbClr val="00ACED"/>
                </a:solidFill>
              </a:rPr>
              <a:t>ACJReform</a:t>
            </a:r>
            <a:endParaRPr lang="en-GB" sz="2000" b="1" dirty="0" smtClean="0">
              <a:solidFill>
                <a:srgbClr val="00ACED"/>
              </a:solidFill>
            </a:endParaRPr>
          </a:p>
        </p:txBody>
      </p:sp>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490693" y="5956240"/>
            <a:ext cx="562541" cy="457291"/>
          </a:xfrm>
          <a:prstGeom prst="rect">
            <a:avLst/>
          </a:prstGeom>
        </p:spPr>
      </p:pic>
    </p:spTree>
    <p:extLst>
      <p:ext uri="{BB962C8B-B14F-4D97-AF65-F5344CB8AC3E}">
        <p14:creationId xmlns:p14="http://schemas.microsoft.com/office/powerpoint/2010/main" val="18823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BB0101"/>
                </a:solidFill>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48A7D3-6F13-4E82-A24F-DC68883A0CD4}"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244061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1">
                <a:solidFill>
                  <a:srgbClr val="BB0101"/>
                </a:solidFill>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48A7D3-6F13-4E82-A24F-DC68883A0CD4}"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90904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BB0101"/>
                </a:solidFill>
              </a:defRPr>
            </a:lvl1pPr>
          </a:lstStyle>
          <a:p>
            <a:r>
              <a:rPr lang="en-GB" noProof="0" dirty="0" smtClean="0"/>
              <a:t>Click to edit Master title style</a:t>
            </a:r>
            <a:endParaRPr lang="en-GB" noProof="0" dirty="0"/>
          </a:p>
        </p:txBody>
      </p:sp>
      <p:sp>
        <p:nvSpPr>
          <p:cNvPr id="3" name="Content Placeholder 2"/>
          <p:cNvSpPr>
            <a:spLocks noGrp="1"/>
          </p:cNvSpPr>
          <p:nvPr>
            <p:ph idx="1"/>
          </p:nvPr>
        </p:nvSpPr>
        <p:spPr/>
        <p:txBody>
          <a:body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Date Placeholder 3"/>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48A7D3-6F13-4E82-A24F-DC68883A0CD4}"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54901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rgbClr val="BB0000"/>
                </a:solidFill>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48A7D3-6F13-4E82-A24F-DC68883A0CD4}"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895117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BB0101"/>
                </a:solidFill>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48A7D3-6F13-4E82-A24F-DC68883A0CD4}" type="slidenum">
              <a:rPr lang="en-GB" smtClean="0"/>
              <a:t>‹#›</a:t>
            </a:fld>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256719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BB0101"/>
                </a:solidFill>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048A7D3-6F13-4E82-A24F-DC68883A0CD4}" type="slidenum">
              <a:rPr lang="en-GB" smtClean="0"/>
              <a:t>‹#›</a:t>
            </a:fld>
            <a:endParaRPr lang="en-GB"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420779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83974" y="2339699"/>
            <a:ext cx="10515600" cy="1325563"/>
          </a:xfrm>
        </p:spPr>
        <p:txBody>
          <a:bodyPr/>
          <a:lstStyle>
            <a:lvl1pPr algn="ctr">
              <a:defRPr b="1">
                <a:solidFill>
                  <a:srgbClr val="BB0101"/>
                </a:solidFill>
              </a:defRPr>
            </a:lvl1p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048A7D3-6F13-4E82-A24F-DC68883A0CD4}"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2373572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048A7D3-6F13-4E82-A24F-DC68883A0CD4}" type="slidenum">
              <a:rPr lang="en-GB" smtClean="0"/>
              <a:t>‹#›</a:t>
            </a:fld>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3071208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48A7D3-6F13-4E82-A24F-DC68883A0CD4}" type="slidenum">
              <a:rPr lang="en-GB" smtClean="0"/>
              <a:t>‹#›</a:t>
            </a:fld>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223746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14CF0F-C02B-42CE-AC72-689C2DB328D3}" type="datetimeFigureOut">
              <a:rPr lang="en-GB" smtClean="0"/>
              <a:t>08/09/2017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48A7D3-6F13-4E82-A24F-DC68883A0CD4}" type="slidenum">
              <a:rPr lang="en-GB" smtClean="0"/>
              <a:t>‹#›</a:t>
            </a:fld>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875415"/>
            <a:ext cx="1959731" cy="782483"/>
          </a:xfrm>
          <a:prstGeom prst="rect">
            <a:avLst/>
          </a:prstGeom>
        </p:spPr>
      </p:pic>
    </p:spTree>
    <p:extLst>
      <p:ext uri="{BB962C8B-B14F-4D97-AF65-F5344CB8AC3E}">
        <p14:creationId xmlns:p14="http://schemas.microsoft.com/office/powerpoint/2010/main" val="428069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14CF0F-C02B-42CE-AC72-689C2DB328D3}" type="datetimeFigureOut">
              <a:rPr lang="en-GB" smtClean="0"/>
              <a:t>08/09/2017</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8A7D3-6F13-4E82-A24F-DC68883A0CD4}" type="slidenum">
              <a:rPr lang="en-GB" smtClean="0"/>
              <a:t>‹#›</a:t>
            </a:fld>
            <a:endParaRPr lang="en-GB" dirty="0"/>
          </a:p>
        </p:txBody>
      </p:sp>
    </p:spTree>
    <p:extLst>
      <p:ext uri="{BB962C8B-B14F-4D97-AF65-F5344CB8AC3E}">
        <p14:creationId xmlns:p14="http://schemas.microsoft.com/office/powerpoint/2010/main" val="3825744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14779"/>
            <a:ext cx="9144000" cy="1836145"/>
          </a:xfrm>
        </p:spPr>
        <p:txBody>
          <a:bodyPr>
            <a:normAutofit/>
          </a:bodyPr>
          <a:lstStyle/>
          <a:p>
            <a:pPr>
              <a:spcAft>
                <a:spcPts val="0"/>
              </a:spcAft>
            </a:pPr>
            <a:r>
              <a:rPr lang="en-US" sz="4800" b="1" dirty="0" smtClean="0">
                <a:solidFill>
                  <a:srgbClr val="B12226"/>
                </a:solidFill>
                <a:latin typeface="Calibri"/>
                <a:ea typeface="MS Mincho"/>
                <a:cs typeface="Arial"/>
              </a:rPr>
              <a:t>Bail and Bond in Zambia</a:t>
            </a:r>
            <a:endParaRPr lang="en-GB" sz="4800" b="1" dirty="0">
              <a:solidFill>
                <a:srgbClr val="BB0000"/>
              </a:solidFill>
            </a:endParaRPr>
          </a:p>
        </p:txBody>
      </p:sp>
      <p:sp>
        <p:nvSpPr>
          <p:cNvPr id="3" name="Subtitle 2"/>
          <p:cNvSpPr>
            <a:spLocks noGrp="1"/>
          </p:cNvSpPr>
          <p:nvPr>
            <p:ph type="subTitle" idx="1"/>
          </p:nvPr>
        </p:nvSpPr>
        <p:spPr>
          <a:xfrm>
            <a:off x="1524000" y="4190974"/>
            <a:ext cx="9144000" cy="737487"/>
          </a:xfrm>
        </p:spPr>
        <p:txBody>
          <a:bodyPr>
            <a:normAutofit fontScale="92500" lnSpcReduction="10000"/>
          </a:bodyPr>
          <a:lstStyle/>
          <a:p>
            <a:r>
              <a:rPr lang="en-GB" sz="2800" dirty="0" smtClean="0"/>
              <a:t>Challenges and Recommendations considering Legal and Administrative reforms </a:t>
            </a:r>
            <a:endParaRPr lang="en-GB" sz="2800" dirty="0"/>
          </a:p>
          <a:p>
            <a:endParaRPr lang="en-GB" sz="2800" dirty="0"/>
          </a:p>
        </p:txBody>
      </p:sp>
      <p:sp>
        <p:nvSpPr>
          <p:cNvPr id="5" name="TextBox 4"/>
          <p:cNvSpPr txBox="1"/>
          <p:nvPr/>
        </p:nvSpPr>
        <p:spPr>
          <a:xfrm>
            <a:off x="2278251" y="5253925"/>
            <a:ext cx="7175715" cy="400110"/>
          </a:xfrm>
          <a:prstGeom prst="rect">
            <a:avLst/>
          </a:prstGeom>
          <a:noFill/>
        </p:spPr>
        <p:txBody>
          <a:bodyPr wrap="square" rtlCol="0">
            <a:spAutoFit/>
          </a:bodyPr>
          <a:lstStyle/>
          <a:p>
            <a:pPr algn="ctr"/>
            <a:r>
              <a:rPr lang="en-GB" sz="2000" dirty="0" smtClean="0">
                <a:solidFill>
                  <a:schemeClr val="bg1">
                    <a:lumMod val="50000"/>
                  </a:schemeClr>
                </a:solidFill>
              </a:rPr>
              <a:t>Ms. Kristen Petersen</a:t>
            </a:r>
          </a:p>
        </p:txBody>
      </p:sp>
    </p:spTree>
    <p:extLst>
      <p:ext uri="{BB962C8B-B14F-4D97-AF65-F5344CB8AC3E}">
        <p14:creationId xmlns:p14="http://schemas.microsoft.com/office/powerpoint/2010/main" val="1634344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5332"/>
          </a:xfrm>
        </p:spPr>
        <p:txBody>
          <a:bodyPr/>
          <a:lstStyle/>
          <a:p>
            <a:r>
              <a:rPr lang="en-ZA" dirty="0"/>
              <a:t>Analysis: Zambia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97065749"/>
              </p:ext>
            </p:extLst>
          </p:nvPr>
        </p:nvGraphicFramePr>
        <p:xfrm>
          <a:off x="935994" y="1522073"/>
          <a:ext cx="10171718" cy="4053840"/>
        </p:xfrm>
        <a:graphic>
          <a:graphicData uri="http://schemas.openxmlformats.org/drawingml/2006/table">
            <a:tbl>
              <a:tblPr firstRow="1" bandRow="1">
                <a:tableStyleId>{5C22544A-7EE6-4342-B048-85BDC9FD1C3A}</a:tableStyleId>
              </a:tblPr>
              <a:tblGrid>
                <a:gridCol w="1597344">
                  <a:extLst>
                    <a:ext uri="{9D8B030D-6E8A-4147-A177-3AD203B41FA5}">
                      <a16:colId xmlns:a16="http://schemas.microsoft.com/office/drawing/2014/main" val="20000"/>
                    </a:ext>
                  </a:extLst>
                </a:gridCol>
                <a:gridCol w="8574374">
                  <a:extLst>
                    <a:ext uri="{9D8B030D-6E8A-4147-A177-3AD203B41FA5}">
                      <a16:colId xmlns:a16="http://schemas.microsoft.com/office/drawing/2014/main" val="20001"/>
                    </a:ext>
                  </a:extLst>
                </a:gridCol>
              </a:tblGrid>
              <a:tr h="2352595">
                <a:tc>
                  <a:txBody>
                    <a:bodyPr/>
                    <a:lstStyle/>
                    <a:p>
                      <a:r>
                        <a:rPr lang="en-ZA" sz="2000" b="1" dirty="0" smtClean="0">
                          <a:solidFill>
                            <a:schemeClr val="tx1"/>
                          </a:solidFill>
                        </a:rPr>
                        <a:t>Provision</a:t>
                      </a:r>
                      <a:r>
                        <a:rPr lang="en-ZA" sz="2000" b="1" baseline="0" dirty="0" smtClean="0">
                          <a:solidFill>
                            <a:schemeClr val="tx1"/>
                          </a:solidFill>
                        </a:rPr>
                        <a:t> for sureties </a:t>
                      </a:r>
                    </a:p>
                    <a:p>
                      <a:endParaRPr lang="en-ZA" sz="2000" b="1" baseline="0" dirty="0" smtClean="0">
                        <a:solidFill>
                          <a:schemeClr val="tx1"/>
                        </a:solidFill>
                      </a:endParaRPr>
                    </a:p>
                    <a:p>
                      <a:r>
                        <a:rPr lang="en-ZA" sz="2000" b="1" baseline="0" dirty="0" smtClean="0">
                          <a:solidFill>
                            <a:schemeClr val="tx1"/>
                          </a:solidFill>
                        </a:rPr>
                        <a:t>Bail Amounts </a:t>
                      </a:r>
                      <a:endParaRPr lang="en-ZA" sz="2000" b="1" dirty="0" smtClean="0">
                        <a:solidFill>
                          <a:schemeClr val="tx1"/>
                        </a:solidFill>
                      </a:endParaRPr>
                    </a:p>
                  </a:txBody>
                  <a:tcPr>
                    <a:solidFill>
                      <a:schemeClr val="bg1">
                        <a:lumMod val="85000"/>
                      </a:schemeClr>
                    </a:solid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Before any person is admitted to bail or released on his own recognizance, a bond, for such sum as the court or officer, thinks sufficient, shall be executed by such person and by the surety or sureties, or by such person alone. [Article 123 (2), CPC.]</a:t>
                      </a:r>
                      <a:r>
                        <a:rPr lang="en-ZA" sz="2000" b="0" baseline="0" dirty="0" smtClean="0">
                          <a:solidFill>
                            <a:schemeClr val="tx1"/>
                          </a:solidFill>
                        </a:rPr>
                        <a:t> </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Despite legislation requiring that bail amounts fixed not to be excessive,  there seem to be a problem in respect of the required sureties that are being invoked by police authorities-</a:t>
                      </a:r>
                      <a:r>
                        <a:rPr lang="en-ZA" sz="2000" b="0" baseline="0" dirty="0" smtClean="0">
                          <a:solidFill>
                            <a:schemeClr val="tx1"/>
                          </a:solidFill>
                        </a:rPr>
                        <a:t> </a:t>
                      </a:r>
                      <a:r>
                        <a:rPr lang="en-ZA" sz="2000" b="0" dirty="0" smtClean="0">
                          <a:solidFill>
                            <a:schemeClr val="tx1"/>
                          </a:solidFill>
                        </a:rPr>
                        <a:t>practices of requiring 2</a:t>
                      </a:r>
                      <a:r>
                        <a:rPr lang="en-ZA" sz="2000" b="0" baseline="0" dirty="0" smtClean="0">
                          <a:solidFill>
                            <a:schemeClr val="tx1"/>
                          </a:solidFill>
                        </a:rPr>
                        <a:t> </a:t>
                      </a:r>
                      <a:r>
                        <a:rPr lang="en-ZA" sz="2000" b="0" dirty="0" smtClean="0">
                          <a:solidFill>
                            <a:schemeClr val="tx1"/>
                          </a:solidFill>
                        </a:rPr>
                        <a:t>working sureties, preferably civil servants. </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Violates accused persons’ right to apply for bail which is affordable</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Considering</a:t>
                      </a:r>
                      <a:r>
                        <a:rPr lang="en-ZA" sz="2000" b="0" baseline="0" dirty="0" smtClean="0">
                          <a:solidFill>
                            <a:schemeClr val="tx1"/>
                          </a:solidFill>
                        </a:rPr>
                        <a:t> alternatives to issuing of sureties / payment of cash bond/bail : the release of an accused on warning </a:t>
                      </a:r>
                      <a:endParaRPr lang="en-ZA" sz="2000" b="0" dirty="0" smtClean="0">
                        <a:solidFill>
                          <a:schemeClr val="tx1"/>
                        </a:solidFill>
                      </a:endParaRP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ZA" sz="2000" b="0" dirty="0" smtClean="0">
                        <a:solidFill>
                          <a:schemeClr val="tx1"/>
                        </a:solidFill>
                      </a:endParaRP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12657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5332"/>
          </a:xfrm>
        </p:spPr>
        <p:txBody>
          <a:bodyPr/>
          <a:lstStyle/>
          <a:p>
            <a:r>
              <a:rPr lang="en-ZA" dirty="0"/>
              <a:t>Analysis: Zambia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56285986"/>
              </p:ext>
            </p:extLst>
          </p:nvPr>
        </p:nvGraphicFramePr>
        <p:xfrm>
          <a:off x="935994" y="1522073"/>
          <a:ext cx="10171718" cy="4075163"/>
        </p:xfrm>
        <a:graphic>
          <a:graphicData uri="http://schemas.openxmlformats.org/drawingml/2006/table">
            <a:tbl>
              <a:tblPr firstRow="1" bandRow="1">
                <a:tableStyleId>{5C22544A-7EE6-4342-B048-85BDC9FD1C3A}</a:tableStyleId>
              </a:tblPr>
              <a:tblGrid>
                <a:gridCol w="1597344">
                  <a:extLst>
                    <a:ext uri="{9D8B030D-6E8A-4147-A177-3AD203B41FA5}">
                      <a16:colId xmlns:a16="http://schemas.microsoft.com/office/drawing/2014/main" val="20000"/>
                    </a:ext>
                  </a:extLst>
                </a:gridCol>
                <a:gridCol w="8574374">
                  <a:extLst>
                    <a:ext uri="{9D8B030D-6E8A-4147-A177-3AD203B41FA5}">
                      <a16:colId xmlns:a16="http://schemas.microsoft.com/office/drawing/2014/main" val="20001"/>
                    </a:ext>
                  </a:extLst>
                </a:gridCol>
              </a:tblGrid>
              <a:tr h="4075163">
                <a:tc>
                  <a:txBody>
                    <a:bodyPr/>
                    <a:lstStyle/>
                    <a:p>
                      <a:r>
                        <a:rPr lang="en-ZA" sz="2000" b="1" dirty="0" smtClean="0">
                          <a:solidFill>
                            <a:schemeClr val="tx1"/>
                          </a:solidFill>
                        </a:rPr>
                        <a:t>Non</a:t>
                      </a:r>
                      <a:r>
                        <a:rPr lang="en-ZA" sz="2000" b="1" baseline="0" dirty="0" smtClean="0">
                          <a:solidFill>
                            <a:schemeClr val="tx1"/>
                          </a:solidFill>
                        </a:rPr>
                        <a:t>- Bailable Offences </a:t>
                      </a:r>
                      <a:endParaRPr lang="en-ZA" sz="2000" b="1" dirty="0" smtClean="0">
                        <a:solidFill>
                          <a:schemeClr val="tx1"/>
                        </a:solidFill>
                      </a:endParaRPr>
                    </a:p>
                  </a:txBody>
                  <a:tcPr>
                    <a:solidFill>
                      <a:schemeClr val="bg1">
                        <a:lumMod val="85000"/>
                      </a:schemeClr>
                    </a:solid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Yes. Article 23 (1) CPC. Non-</a:t>
                      </a:r>
                      <a:r>
                        <a:rPr lang="en-ZA" sz="2000" b="0" dirty="0" err="1" smtClean="0">
                          <a:solidFill>
                            <a:schemeClr val="tx1"/>
                          </a:solidFill>
                        </a:rPr>
                        <a:t>bailable</a:t>
                      </a:r>
                      <a:r>
                        <a:rPr lang="en-ZA" sz="2000" b="0" dirty="0" smtClean="0">
                          <a:solidFill>
                            <a:schemeClr val="tx1"/>
                          </a:solidFill>
                        </a:rPr>
                        <a:t> offences includes murder, treason, any offence carrying a mandatory capital penalty; misprision of treason or treason-felony; aggravated robbery; theft of motor vehicle, if such person has previously been convicted of theft of motor vehicle.</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The existence of non-</a:t>
                      </a:r>
                      <a:r>
                        <a:rPr lang="en-ZA" sz="2000" b="0" dirty="0" err="1" smtClean="0">
                          <a:solidFill>
                            <a:schemeClr val="tx1"/>
                          </a:solidFill>
                        </a:rPr>
                        <a:t>bailable</a:t>
                      </a:r>
                      <a:r>
                        <a:rPr lang="en-ZA" sz="2000" b="0" dirty="0" smtClean="0">
                          <a:solidFill>
                            <a:schemeClr val="tx1"/>
                          </a:solidFill>
                        </a:rPr>
                        <a:t> offences in the Zambian criminal justice system violates this notion despite constitutional protections guaranteed in the Zambian Constitution </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The enforcement of non-</a:t>
                      </a:r>
                      <a:r>
                        <a:rPr lang="en-ZA" sz="2000" b="0" dirty="0" err="1" smtClean="0">
                          <a:solidFill>
                            <a:schemeClr val="tx1"/>
                          </a:solidFill>
                        </a:rPr>
                        <a:t>bailable</a:t>
                      </a:r>
                      <a:r>
                        <a:rPr lang="en-ZA" sz="2000" b="0" dirty="0" smtClean="0">
                          <a:solidFill>
                            <a:schemeClr val="tx1"/>
                          </a:solidFill>
                        </a:rPr>
                        <a:t> offence provisions treats people unfairly; it places persons in pre-trial detention as if they are already guilty or convicted of the alleged offence and denies persons their right to liberty and restricts their freedom of movement.</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Constitutional Bail provisions in Article 13 (3) (b) are not being used.</a:t>
                      </a:r>
                      <a:r>
                        <a:rPr lang="en-ZA" sz="2000" b="0" baseline="0" dirty="0" smtClean="0">
                          <a:solidFill>
                            <a:schemeClr val="tx1"/>
                          </a:solidFill>
                        </a:rPr>
                        <a:t> </a:t>
                      </a:r>
                      <a:endParaRPr lang="en-ZA" sz="2000" b="0" dirty="0" smtClean="0">
                        <a:solidFill>
                          <a:schemeClr val="tx1"/>
                        </a:solidFill>
                      </a:endParaRP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493930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5332"/>
          </a:xfrm>
        </p:spPr>
        <p:txBody>
          <a:bodyPr/>
          <a:lstStyle/>
          <a:p>
            <a:r>
              <a:rPr lang="en-ZA" dirty="0"/>
              <a:t>Analysis: Zambia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70450692"/>
              </p:ext>
            </p:extLst>
          </p:nvPr>
        </p:nvGraphicFramePr>
        <p:xfrm>
          <a:off x="935994" y="1522074"/>
          <a:ext cx="10171718" cy="2927827"/>
        </p:xfrm>
        <a:graphic>
          <a:graphicData uri="http://schemas.openxmlformats.org/drawingml/2006/table">
            <a:tbl>
              <a:tblPr firstRow="1" bandRow="1">
                <a:tableStyleId>{5C22544A-7EE6-4342-B048-85BDC9FD1C3A}</a:tableStyleId>
              </a:tblPr>
              <a:tblGrid>
                <a:gridCol w="1597344">
                  <a:extLst>
                    <a:ext uri="{9D8B030D-6E8A-4147-A177-3AD203B41FA5}">
                      <a16:colId xmlns:a16="http://schemas.microsoft.com/office/drawing/2014/main" val="20000"/>
                    </a:ext>
                  </a:extLst>
                </a:gridCol>
                <a:gridCol w="8574374">
                  <a:extLst>
                    <a:ext uri="{9D8B030D-6E8A-4147-A177-3AD203B41FA5}">
                      <a16:colId xmlns:a16="http://schemas.microsoft.com/office/drawing/2014/main" val="20001"/>
                    </a:ext>
                  </a:extLst>
                </a:gridCol>
              </a:tblGrid>
              <a:tr h="2927827">
                <a:tc>
                  <a:txBody>
                    <a:bodyPr/>
                    <a:lstStyle/>
                    <a:p>
                      <a:r>
                        <a:rPr lang="en-ZA" sz="2000" b="1" dirty="0" smtClean="0">
                          <a:solidFill>
                            <a:schemeClr val="tx1"/>
                          </a:solidFill>
                        </a:rPr>
                        <a:t>Legislative</a:t>
                      </a:r>
                      <a:r>
                        <a:rPr lang="en-ZA" sz="2000" b="1" baseline="0" dirty="0" smtClean="0">
                          <a:solidFill>
                            <a:schemeClr val="tx1"/>
                          </a:solidFill>
                        </a:rPr>
                        <a:t> time limits for pre-trial detention </a:t>
                      </a:r>
                      <a:endParaRPr lang="en-ZA" sz="2000" b="1" dirty="0" smtClean="0">
                        <a:solidFill>
                          <a:schemeClr val="tx1"/>
                        </a:solidFill>
                      </a:endParaRPr>
                    </a:p>
                  </a:txBody>
                  <a:tcPr>
                    <a:solidFill>
                      <a:schemeClr val="bg1">
                        <a:lumMod val="85000"/>
                      </a:schemeClr>
                    </a:solid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The CPC contains no mandatory legislative time limit provisions for pre-trial detention</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Constitutional bail provisions exists which requires one to show that there has been an inordinate delay which is not due to the fault of the accused, but this seems not to be effected and there is no automatic review mechanism which triggers this mechanism. </a:t>
                      </a:r>
                    </a:p>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Evidence</a:t>
                      </a:r>
                      <a:r>
                        <a:rPr lang="en-ZA" sz="2000" b="0" baseline="0" dirty="0" smtClean="0">
                          <a:solidFill>
                            <a:schemeClr val="tx1"/>
                          </a:solidFill>
                        </a:rPr>
                        <a:t> suggesting constitutional bail provisions are not being utilised and </a:t>
                      </a:r>
                      <a:r>
                        <a:rPr lang="en-ZA" sz="2000" b="0" dirty="0" smtClean="0">
                          <a:solidFill>
                            <a:schemeClr val="tx1"/>
                          </a:solidFill>
                        </a:rPr>
                        <a:t>accused persons linger in pre-trial detention for lengthy periods of time. </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72228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Recommendations and Conclusion </a:t>
            </a:r>
            <a:endParaRPr lang="en-ZA" dirty="0"/>
          </a:p>
        </p:txBody>
      </p:sp>
      <p:sp>
        <p:nvSpPr>
          <p:cNvPr id="5" name="Content Placeholder 4"/>
          <p:cNvSpPr>
            <a:spLocks noGrp="1"/>
          </p:cNvSpPr>
          <p:nvPr>
            <p:ph idx="1"/>
          </p:nvPr>
        </p:nvSpPr>
        <p:spPr>
          <a:xfrm>
            <a:off x="838200" y="1394085"/>
            <a:ext cx="10515600" cy="4631961"/>
          </a:xfrm>
        </p:spPr>
        <p:txBody>
          <a:bodyPr>
            <a:noAutofit/>
          </a:bodyPr>
          <a:lstStyle/>
          <a:p>
            <a:r>
              <a:rPr lang="en-GB" dirty="0"/>
              <a:t>Repeal all provisions on </a:t>
            </a:r>
            <a:r>
              <a:rPr lang="en-GB" dirty="0" smtClean="0"/>
              <a:t>Non-</a:t>
            </a:r>
            <a:r>
              <a:rPr lang="en-GB" dirty="0" err="1" smtClean="0"/>
              <a:t>bailable</a:t>
            </a:r>
            <a:r>
              <a:rPr lang="en-GB" dirty="0" smtClean="0"/>
              <a:t> </a:t>
            </a:r>
            <a:r>
              <a:rPr lang="en-GB" dirty="0"/>
              <a:t>offences. </a:t>
            </a:r>
            <a:endParaRPr lang="en-ZA" dirty="0"/>
          </a:p>
          <a:p>
            <a:pPr lvl="0"/>
            <a:r>
              <a:rPr lang="en-GB" dirty="0" smtClean="0"/>
              <a:t>Enhance </a:t>
            </a:r>
            <a:r>
              <a:rPr lang="en-GB" dirty="0"/>
              <a:t>police understanding on the fundamental objectives of bail and bond and ensure police bond are regularly utilised in less serious offences. Consider defining in the law or national directives/policy, categories of crimes where police bond may or may not be executed. </a:t>
            </a:r>
            <a:endParaRPr lang="en-ZA" dirty="0"/>
          </a:p>
          <a:p>
            <a:pPr lvl="0"/>
            <a:r>
              <a:rPr lang="en-GB" dirty="0"/>
              <a:t>Ensure compliance by the police with the legislative time limit of 24 hours within which an accused must be brought to court, in cases where police bond is not executed.</a:t>
            </a:r>
            <a:endParaRPr lang="en-ZA" dirty="0"/>
          </a:p>
          <a:p>
            <a:pPr lvl="0"/>
            <a:r>
              <a:rPr lang="en-GB" dirty="0"/>
              <a:t>Restrict police practice requirement of working sureties. Consider restricting in law or national directives/policy what sufficient sureties are for categories of offences to avoid this practice. </a:t>
            </a:r>
            <a:endParaRPr lang="en-GB" dirty="0" smtClean="0"/>
          </a:p>
          <a:p>
            <a:pPr lvl="0"/>
            <a:endParaRPr lang="en-ZA" dirty="0"/>
          </a:p>
          <a:p>
            <a:pPr marL="342900" lvl="0" indent="-342900" algn="just">
              <a:lnSpc>
                <a:spcPct val="100000"/>
              </a:lnSpc>
              <a:spcAft>
                <a:spcPts val="0"/>
              </a:spcAft>
              <a:buFont typeface="Wingdings"/>
              <a:buChar char=""/>
            </a:pPr>
            <a:endParaRPr lang="en-ZA" sz="2000" dirty="0">
              <a:ea typeface="Times New Roman"/>
              <a:cs typeface="Times New Roman"/>
            </a:endParaRPr>
          </a:p>
        </p:txBody>
      </p:sp>
    </p:spTree>
    <p:extLst>
      <p:ext uri="{BB962C8B-B14F-4D97-AF65-F5344CB8AC3E}">
        <p14:creationId xmlns:p14="http://schemas.microsoft.com/office/powerpoint/2010/main" val="35680467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Recommendations and Conclusion </a:t>
            </a:r>
          </a:p>
        </p:txBody>
      </p:sp>
      <p:sp>
        <p:nvSpPr>
          <p:cNvPr id="3" name="Content Placeholder 2"/>
          <p:cNvSpPr>
            <a:spLocks noGrp="1"/>
          </p:cNvSpPr>
          <p:nvPr>
            <p:ph idx="1"/>
          </p:nvPr>
        </p:nvSpPr>
        <p:spPr>
          <a:xfrm>
            <a:off x="838200" y="1399309"/>
            <a:ext cx="10515600" cy="4419600"/>
          </a:xfrm>
        </p:spPr>
        <p:txBody>
          <a:bodyPr>
            <a:normAutofit fontScale="92500" lnSpcReduction="10000"/>
          </a:bodyPr>
          <a:lstStyle/>
          <a:p>
            <a:pPr lvl="0"/>
            <a:r>
              <a:rPr lang="en-GB" dirty="0"/>
              <a:t>Enhance judicial officials understanding on the main purpose of bail and ensure judicial officials use alternative release mechanisms, such as </a:t>
            </a:r>
            <a:r>
              <a:rPr lang="en-GB" dirty="0" smtClean="0"/>
              <a:t>release on </a:t>
            </a:r>
            <a:r>
              <a:rPr lang="en-GB" dirty="0"/>
              <a:t>warning. </a:t>
            </a:r>
            <a:endParaRPr lang="en-GB" dirty="0" smtClean="0"/>
          </a:p>
          <a:p>
            <a:pPr lvl="0"/>
            <a:r>
              <a:rPr lang="en-GB" dirty="0" smtClean="0"/>
              <a:t>Alternatively, and in addition to the above, consider adding a provision in the criminal code which automatically triggers the review by the judicial official, to reflect whether bail was previously granted, and thus enforcing the judicial officer the opportunity to reconsider the bail amount and or release the accused on warning.  </a:t>
            </a:r>
            <a:endParaRPr lang="en-ZA" dirty="0" smtClean="0"/>
          </a:p>
          <a:p>
            <a:pPr lvl="0"/>
            <a:r>
              <a:rPr lang="en-GB" dirty="0" smtClean="0"/>
              <a:t>Implement </a:t>
            </a:r>
            <a:r>
              <a:rPr lang="en-GB" dirty="0"/>
              <a:t>mechanisms to ensure that the provisions in Article 13 (3) (b) of the Constitution are regularly invoked in cases of inordinate delay in relation to people on remand by implementing provisions in law that would trigger an automatic review of these cases.</a:t>
            </a:r>
            <a:endParaRPr lang="en-ZA" dirty="0"/>
          </a:p>
          <a:p>
            <a:endParaRPr lang="en-ZA" dirty="0"/>
          </a:p>
        </p:txBody>
      </p:sp>
    </p:spTree>
    <p:extLst>
      <p:ext uri="{BB962C8B-B14F-4D97-AF65-F5344CB8AC3E}">
        <p14:creationId xmlns:p14="http://schemas.microsoft.com/office/powerpoint/2010/main" val="971861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8682" y="2348908"/>
            <a:ext cx="10515600" cy="1325563"/>
          </a:xfrm>
        </p:spPr>
        <p:txBody>
          <a:bodyPr/>
          <a:lstStyle/>
          <a:p>
            <a:pPr algn="ctr"/>
            <a:r>
              <a:rPr lang="en-GB" dirty="0" smtClean="0">
                <a:solidFill>
                  <a:srgbClr val="BB0101"/>
                </a:solidFill>
              </a:rPr>
              <a:t>Thank you</a:t>
            </a:r>
            <a:endParaRPr lang="en-GB" dirty="0">
              <a:solidFill>
                <a:srgbClr val="BB0101"/>
              </a:solidFill>
            </a:endParaRPr>
          </a:p>
        </p:txBody>
      </p:sp>
    </p:spTree>
    <p:extLst>
      <p:ext uri="{BB962C8B-B14F-4D97-AF65-F5344CB8AC3E}">
        <p14:creationId xmlns:p14="http://schemas.microsoft.com/office/powerpoint/2010/main" val="3710583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a:t>
            </a:r>
            <a:endParaRPr lang="en-GB" dirty="0"/>
          </a:p>
        </p:txBody>
      </p:sp>
      <p:sp>
        <p:nvSpPr>
          <p:cNvPr id="3" name="Content Placeholder 2"/>
          <p:cNvSpPr>
            <a:spLocks noGrp="1"/>
          </p:cNvSpPr>
          <p:nvPr>
            <p:ph idx="1"/>
          </p:nvPr>
        </p:nvSpPr>
        <p:spPr>
          <a:xfrm>
            <a:off x="838200" y="1825625"/>
            <a:ext cx="10515600" cy="4005549"/>
          </a:xfrm>
        </p:spPr>
        <p:txBody>
          <a:bodyPr>
            <a:normAutofit/>
          </a:bodyPr>
          <a:lstStyle/>
          <a:p>
            <a:pPr>
              <a:buFont typeface="Wingdings" panose="05000000000000000000" pitchFamily="2" charset="2"/>
              <a:buChar char="§"/>
            </a:pPr>
            <a:r>
              <a:rPr lang="en-ZA" dirty="0">
                <a:ea typeface="MS Mincho"/>
                <a:cs typeface="Times New Roman"/>
              </a:rPr>
              <a:t>The Constitution of Zambia guarantees </a:t>
            </a:r>
            <a:r>
              <a:rPr lang="en-ZA" dirty="0" smtClean="0">
                <a:ea typeface="MS Mincho"/>
                <a:cs typeface="Times New Roman"/>
              </a:rPr>
              <a:t>fundamental </a:t>
            </a:r>
            <a:r>
              <a:rPr lang="en-ZA" dirty="0">
                <a:ea typeface="MS Mincho"/>
                <a:cs typeface="Times New Roman"/>
              </a:rPr>
              <a:t>rights and freedoms including </a:t>
            </a:r>
            <a:r>
              <a:rPr lang="en-ZA" dirty="0" smtClean="0">
                <a:ea typeface="MS Mincho"/>
                <a:cs typeface="Times New Roman"/>
              </a:rPr>
              <a:t>pre-trial </a:t>
            </a:r>
            <a:r>
              <a:rPr lang="en-ZA" dirty="0">
                <a:ea typeface="MS Mincho"/>
                <a:cs typeface="Times New Roman"/>
              </a:rPr>
              <a:t>rights.</a:t>
            </a:r>
          </a:p>
          <a:p>
            <a:pPr>
              <a:buFont typeface="Wingdings" panose="05000000000000000000" pitchFamily="2" charset="2"/>
              <a:buChar char="§"/>
            </a:pPr>
            <a:r>
              <a:rPr lang="en-US" dirty="0" smtClean="0">
                <a:ea typeface="MS Mincho"/>
                <a:cs typeface="Times New Roman"/>
              </a:rPr>
              <a:t>Overcrowding  remain </a:t>
            </a:r>
            <a:r>
              <a:rPr lang="en-US" dirty="0">
                <a:ea typeface="MS Mincho"/>
                <a:cs typeface="Times New Roman"/>
              </a:rPr>
              <a:t>a </a:t>
            </a:r>
            <a:r>
              <a:rPr lang="en-US" dirty="0" smtClean="0">
                <a:ea typeface="MS Mincho"/>
                <a:cs typeface="Times New Roman"/>
              </a:rPr>
              <a:t>challenge in detention facilities –excessive use of pre-trial detention identified as a problem. </a:t>
            </a:r>
          </a:p>
          <a:p>
            <a:pPr>
              <a:buFont typeface="Wingdings" panose="05000000000000000000" pitchFamily="2" charset="2"/>
              <a:buChar char="§"/>
            </a:pPr>
            <a:r>
              <a:rPr lang="en-ZA" dirty="0">
                <a:ea typeface="MS Mincho"/>
                <a:cs typeface="Times New Roman"/>
              </a:rPr>
              <a:t>Excessive and extended pre-trial detention violates a number of rights, key among are the right to liberty, dignity, a fair and speedy trial, and to be free from torture and other ill treatment. </a:t>
            </a:r>
            <a:endParaRPr lang="en-US" dirty="0" smtClean="0">
              <a:ea typeface="MS Mincho"/>
              <a:cs typeface="Times New Roman"/>
            </a:endParaRPr>
          </a:p>
          <a:p>
            <a:pPr>
              <a:buFont typeface="Wingdings" panose="05000000000000000000" pitchFamily="2" charset="2"/>
              <a:buChar char="§"/>
            </a:pPr>
            <a:r>
              <a:rPr lang="en-ZA" dirty="0" smtClean="0"/>
              <a:t>The </a:t>
            </a:r>
            <a:r>
              <a:rPr lang="en-ZA" dirty="0"/>
              <a:t>implementation of fair and adequate bail and bond systems and provisions could provide substantial relieve to this phenomenon.</a:t>
            </a:r>
            <a:endParaRPr lang="en-ZA" dirty="0" smtClean="0">
              <a:ea typeface="MS Mincho"/>
              <a:cs typeface="Times New Roman"/>
            </a:endParaRPr>
          </a:p>
          <a:p>
            <a:pPr>
              <a:buFont typeface="Wingdings" panose="05000000000000000000" pitchFamily="2" charset="2"/>
              <a:buChar char="§"/>
            </a:pPr>
            <a:endParaRPr lang="en-US" dirty="0" smtClean="0">
              <a:ea typeface="MS Mincho"/>
              <a:cs typeface="Times New Roman"/>
            </a:endParaRPr>
          </a:p>
          <a:p>
            <a:pPr>
              <a:buFont typeface="Wingdings" panose="05000000000000000000" pitchFamily="2" charset="2"/>
              <a:buChar char="§"/>
            </a:pPr>
            <a:endParaRPr lang="en-US" dirty="0">
              <a:ea typeface="MS Mincho"/>
              <a:cs typeface="Times New Roman"/>
            </a:endParaRPr>
          </a:p>
        </p:txBody>
      </p:sp>
    </p:spTree>
    <p:extLst>
      <p:ext uri="{BB962C8B-B14F-4D97-AF65-F5344CB8AC3E}">
        <p14:creationId xmlns:p14="http://schemas.microsoft.com/office/powerpoint/2010/main" val="79022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Overview of the presentation </a:t>
            </a:r>
            <a:endParaRPr lang="en-ZA"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ZA" dirty="0" smtClean="0"/>
              <a:t>Zambia </a:t>
            </a:r>
            <a:r>
              <a:rPr lang="en-ZA" dirty="0"/>
              <a:t>has a functioning bail and bond </a:t>
            </a:r>
            <a:r>
              <a:rPr lang="en-ZA" dirty="0" smtClean="0"/>
              <a:t>system BUT there </a:t>
            </a:r>
            <a:r>
              <a:rPr lang="en-ZA" dirty="0"/>
              <a:t>seem to be challenges with implementation by police and courts / lack of certain bail mechanisms. </a:t>
            </a:r>
            <a:endParaRPr lang="en-US" dirty="0">
              <a:ea typeface="MS Mincho"/>
              <a:cs typeface="Times New Roman"/>
            </a:endParaRPr>
          </a:p>
          <a:p>
            <a:pPr>
              <a:buFont typeface="Wingdings" panose="05000000000000000000" pitchFamily="2" charset="2"/>
              <a:buChar char="§"/>
            </a:pPr>
            <a:r>
              <a:rPr lang="en-ZA" dirty="0" smtClean="0"/>
              <a:t>My presentation is divided into the following areas: </a:t>
            </a:r>
          </a:p>
          <a:p>
            <a:pPr>
              <a:buFont typeface="Wingdings" panose="05000000000000000000" pitchFamily="2" charset="2"/>
              <a:buChar char="q"/>
            </a:pPr>
            <a:r>
              <a:rPr lang="en-ZA" dirty="0"/>
              <a:t>Importance of legislative bail </a:t>
            </a:r>
            <a:r>
              <a:rPr lang="en-ZA" dirty="0" smtClean="0"/>
              <a:t>provisions</a:t>
            </a:r>
          </a:p>
          <a:p>
            <a:pPr>
              <a:buFont typeface="Wingdings" panose="05000000000000000000" pitchFamily="2" charset="2"/>
              <a:buChar char="q"/>
            </a:pPr>
            <a:r>
              <a:rPr lang="en-ZA" dirty="0"/>
              <a:t>Important facets of good bail </a:t>
            </a:r>
            <a:r>
              <a:rPr lang="en-ZA" dirty="0" smtClean="0"/>
              <a:t>systems</a:t>
            </a:r>
          </a:p>
          <a:p>
            <a:pPr>
              <a:buFont typeface="Wingdings" panose="05000000000000000000" pitchFamily="2" charset="2"/>
              <a:buChar char="q"/>
            </a:pPr>
            <a:r>
              <a:rPr lang="en-ZA" dirty="0" smtClean="0"/>
              <a:t>Brief overview, analysis ,shortcomings of </a:t>
            </a:r>
            <a:r>
              <a:rPr lang="en-ZA" dirty="0"/>
              <a:t>Zambia’s Legislative </a:t>
            </a:r>
            <a:r>
              <a:rPr lang="en-ZA" dirty="0" smtClean="0"/>
              <a:t>Framework on Bail</a:t>
            </a:r>
          </a:p>
          <a:p>
            <a:pPr>
              <a:buFont typeface="Wingdings" panose="05000000000000000000" pitchFamily="2" charset="2"/>
              <a:buChar char="q"/>
            </a:pPr>
            <a:r>
              <a:rPr lang="en-ZA" dirty="0" smtClean="0"/>
              <a:t>Recommendations and Conclusion</a:t>
            </a:r>
          </a:p>
          <a:p>
            <a:pPr>
              <a:buFont typeface="Wingdings" panose="05000000000000000000" pitchFamily="2" charset="2"/>
              <a:buChar char="ü"/>
            </a:pPr>
            <a:endParaRPr lang="en-ZA" dirty="0" smtClean="0"/>
          </a:p>
        </p:txBody>
      </p:sp>
    </p:spTree>
    <p:extLst>
      <p:ext uri="{BB962C8B-B14F-4D97-AF65-F5344CB8AC3E}">
        <p14:creationId xmlns:p14="http://schemas.microsoft.com/office/powerpoint/2010/main" val="1083999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3931"/>
          </a:xfrm>
        </p:spPr>
        <p:txBody>
          <a:bodyPr>
            <a:normAutofit/>
          </a:bodyPr>
          <a:lstStyle/>
          <a:p>
            <a:r>
              <a:rPr lang="en-ZA" dirty="0" smtClean="0"/>
              <a:t>Importance of legislative bail provisions</a:t>
            </a:r>
            <a:endParaRPr lang="en-Z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17919929"/>
              </p:ext>
            </p:extLst>
          </p:nvPr>
        </p:nvGraphicFramePr>
        <p:xfrm>
          <a:off x="838200" y="1750674"/>
          <a:ext cx="10374443" cy="40205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3547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Important </a:t>
            </a:r>
            <a:r>
              <a:rPr lang="en-ZA" dirty="0"/>
              <a:t>facets of good bail systems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53861292"/>
              </p:ext>
            </p:extLst>
          </p:nvPr>
        </p:nvGraphicFramePr>
        <p:xfrm>
          <a:off x="838200" y="1581784"/>
          <a:ext cx="10515600" cy="3826406"/>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000"/>
                    </a:ext>
                  </a:extLst>
                </a:gridCol>
              </a:tblGrid>
              <a:tr h="1009016">
                <a:tc>
                  <a:txBody>
                    <a:bodyPr/>
                    <a:lstStyle/>
                    <a:p>
                      <a:r>
                        <a:rPr lang="en-ZA" sz="2400" b="0" baseline="0" dirty="0" smtClean="0">
                          <a:solidFill>
                            <a:schemeClr val="tx1"/>
                          </a:solidFill>
                        </a:rPr>
                        <a:t>General provisions on bail must be </a:t>
                      </a:r>
                      <a:r>
                        <a:rPr lang="en-ZA" sz="2400" b="0" dirty="0" smtClean="0">
                          <a:solidFill>
                            <a:schemeClr val="tx1"/>
                          </a:solidFill>
                        </a:rPr>
                        <a:t>clear,</a:t>
                      </a:r>
                      <a:r>
                        <a:rPr lang="en-ZA" sz="2400" b="0" baseline="0" dirty="0" smtClean="0">
                          <a:solidFill>
                            <a:schemeClr val="tx1"/>
                          </a:solidFill>
                        </a:rPr>
                        <a:t> </a:t>
                      </a:r>
                      <a:r>
                        <a:rPr lang="en-ZA" sz="2400" b="0" dirty="0" smtClean="0">
                          <a:solidFill>
                            <a:schemeClr val="tx1"/>
                          </a:solidFill>
                        </a:rPr>
                        <a:t>concise and </a:t>
                      </a:r>
                      <a:r>
                        <a:rPr lang="en-ZA" sz="2400" b="0" dirty="0" smtClean="0">
                          <a:solidFill>
                            <a:schemeClr val="tx1"/>
                          </a:solidFill>
                        </a:rPr>
                        <a:t>unambiguous</a:t>
                      </a:r>
                      <a:r>
                        <a:rPr lang="en-ZA" sz="2400" b="0" baseline="0" dirty="0" smtClean="0">
                          <a:solidFill>
                            <a:schemeClr val="tx1"/>
                          </a:solidFill>
                        </a:rPr>
                        <a:t> and should</a:t>
                      </a:r>
                    </a:p>
                    <a:p>
                      <a:r>
                        <a:rPr lang="en-ZA" sz="2400" b="0" dirty="0" smtClean="0">
                          <a:solidFill>
                            <a:schemeClr val="tx1"/>
                          </a:solidFill>
                        </a:rPr>
                        <a:t>clearly define</a:t>
                      </a:r>
                      <a:r>
                        <a:rPr lang="en-ZA" sz="2400" b="0" baseline="0" dirty="0" smtClean="0">
                          <a:solidFill>
                            <a:schemeClr val="tx1"/>
                          </a:solidFill>
                        </a:rPr>
                        <a:t> </a:t>
                      </a:r>
                      <a:r>
                        <a:rPr lang="en-ZA" sz="2400" b="0" dirty="0" smtClean="0">
                          <a:solidFill>
                            <a:schemeClr val="tx1"/>
                          </a:solidFill>
                        </a:rPr>
                        <a:t>bail procedures</a:t>
                      </a:r>
                      <a:r>
                        <a:rPr lang="en-ZA" sz="2400" b="0" baseline="0" dirty="0" smtClean="0">
                          <a:solidFill>
                            <a:schemeClr val="tx1"/>
                          </a:solidFill>
                        </a:rPr>
                        <a:t> and categories of bail and bonds available.  </a:t>
                      </a:r>
                      <a:endParaRPr lang="en-ZA" sz="24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r h="622830">
                <a:tc>
                  <a:txBody>
                    <a:bodyPr/>
                    <a:lstStyle/>
                    <a:p>
                      <a:r>
                        <a:rPr lang="en-ZA" sz="2400" b="0" dirty="0" smtClean="0">
                          <a:solidFill>
                            <a:schemeClr val="tx1"/>
                          </a:solidFill>
                        </a:rPr>
                        <a:t>Information on bail and right to apply for bail at first court appearance</a:t>
                      </a:r>
                    </a:p>
                  </a:txBody>
                  <a:tcPr>
                    <a:solidFill>
                      <a:schemeClr val="bg1">
                        <a:lumMod val="85000"/>
                      </a:schemeClr>
                    </a:solidFill>
                  </a:tcPr>
                </a:tc>
                <a:extLst>
                  <a:ext uri="{0D108BD9-81ED-4DB2-BD59-A6C34878D82A}">
                    <a16:rowId xmlns:a16="http://schemas.microsoft.com/office/drawing/2014/main" val="10001"/>
                  </a:ext>
                </a:extLst>
              </a:tr>
              <a:tr h="314960">
                <a:tc>
                  <a:txBody>
                    <a:bodyPr/>
                    <a:lstStyle/>
                    <a:p>
                      <a:r>
                        <a:rPr lang="en-ZA" sz="2400" b="0" dirty="0" smtClean="0">
                          <a:solidFill>
                            <a:schemeClr val="tx1"/>
                          </a:solidFill>
                        </a:rPr>
                        <a:t>Reasonable</a:t>
                      </a:r>
                      <a:r>
                        <a:rPr lang="en-ZA" sz="2400" b="0" baseline="0" dirty="0" smtClean="0">
                          <a:solidFill>
                            <a:schemeClr val="tx1"/>
                          </a:solidFill>
                        </a:rPr>
                        <a:t> </a:t>
                      </a:r>
                      <a:r>
                        <a:rPr lang="en-ZA" sz="2400" b="0" dirty="0" smtClean="0">
                          <a:solidFill>
                            <a:schemeClr val="tx1"/>
                          </a:solidFill>
                        </a:rPr>
                        <a:t>and just factors</a:t>
                      </a:r>
                      <a:r>
                        <a:rPr lang="en-ZA" sz="2400" b="0" baseline="0" dirty="0" smtClean="0">
                          <a:solidFill>
                            <a:schemeClr val="tx1"/>
                          </a:solidFill>
                        </a:rPr>
                        <a:t> to guide officials in executing bail decisions</a:t>
                      </a:r>
                      <a:endParaRPr lang="en-ZA" sz="24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2"/>
                  </a:ext>
                </a:extLst>
              </a:tr>
              <a:tr h="3149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dirty="0" smtClean="0">
                          <a:solidFill>
                            <a:schemeClr val="tx1"/>
                          </a:solidFill>
                        </a:rPr>
                        <a:t>Reasonable</a:t>
                      </a:r>
                      <a:r>
                        <a:rPr lang="en-ZA" sz="2400" b="0" baseline="0" dirty="0" smtClean="0">
                          <a:solidFill>
                            <a:schemeClr val="tx1"/>
                          </a:solidFill>
                        </a:rPr>
                        <a:t> </a:t>
                      </a:r>
                      <a:r>
                        <a:rPr lang="en-ZA" sz="2400" b="0" dirty="0" smtClean="0">
                          <a:solidFill>
                            <a:schemeClr val="tx1"/>
                          </a:solidFill>
                        </a:rPr>
                        <a:t>conditions set when granting bail /bond</a:t>
                      </a:r>
                    </a:p>
                  </a:txBody>
                  <a:tcPr>
                    <a:solidFill>
                      <a:schemeClr val="bg1">
                        <a:lumMod val="85000"/>
                      </a:schemeClr>
                    </a:solidFill>
                  </a:tcPr>
                </a:tc>
                <a:extLst>
                  <a:ext uri="{0D108BD9-81ED-4DB2-BD59-A6C34878D82A}">
                    <a16:rowId xmlns:a16="http://schemas.microsoft.com/office/drawing/2014/main" val="2675202868"/>
                  </a:ext>
                </a:extLst>
              </a:tr>
              <a:tr h="411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dirty="0" smtClean="0">
                          <a:solidFill>
                            <a:schemeClr val="tx1"/>
                          </a:solidFill>
                        </a:rPr>
                        <a:t>Bail</a:t>
                      </a:r>
                      <a:r>
                        <a:rPr lang="en-ZA" sz="2400" b="0" baseline="0" dirty="0" smtClean="0">
                          <a:solidFill>
                            <a:schemeClr val="tx1"/>
                          </a:solidFill>
                        </a:rPr>
                        <a:t> amounts and sureties set should be just and equitable and should not exceed the economic capabilities of the accused</a:t>
                      </a:r>
                      <a:endParaRPr lang="en-ZA" sz="24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734688642"/>
                  </a:ext>
                </a:extLst>
              </a:tr>
              <a:tr h="411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2400" b="0" kern="1200" dirty="0" smtClean="0">
                          <a:solidFill>
                            <a:schemeClr val="tx1"/>
                          </a:solidFill>
                          <a:effectLst/>
                          <a:latin typeface="+mn-lt"/>
                          <a:ea typeface="+mn-ea"/>
                          <a:cs typeface="+mn-cs"/>
                        </a:rPr>
                        <a:t>Non-</a:t>
                      </a:r>
                      <a:r>
                        <a:rPr lang="en-ZA" sz="2400" b="0" kern="1200" dirty="0" err="1" smtClean="0">
                          <a:solidFill>
                            <a:schemeClr val="tx1"/>
                          </a:solidFill>
                          <a:effectLst/>
                          <a:latin typeface="+mn-lt"/>
                          <a:ea typeface="+mn-ea"/>
                          <a:cs typeface="+mn-cs"/>
                        </a:rPr>
                        <a:t>bailable</a:t>
                      </a:r>
                      <a:r>
                        <a:rPr lang="en-ZA" sz="2400" b="0" kern="1200" dirty="0" smtClean="0">
                          <a:solidFill>
                            <a:schemeClr val="tx1"/>
                          </a:solidFill>
                          <a:effectLst/>
                          <a:latin typeface="+mn-lt"/>
                          <a:ea typeface="+mn-ea"/>
                          <a:cs typeface="+mn-cs"/>
                        </a:rPr>
                        <a:t> offences violates the presumption of innocence</a:t>
                      </a:r>
                      <a:endParaRPr lang="en-ZA" sz="2400" b="0" kern="1200" dirty="0" smtClean="0">
                        <a:solidFill>
                          <a:schemeClr val="tx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347769690"/>
                  </a:ext>
                </a:extLst>
              </a:tr>
            </a:tbl>
          </a:graphicData>
        </a:graphic>
      </p:graphicFrame>
    </p:spTree>
    <p:extLst>
      <p:ext uri="{BB962C8B-B14F-4D97-AF65-F5344CB8AC3E}">
        <p14:creationId xmlns:p14="http://schemas.microsoft.com/office/powerpoint/2010/main" val="3607615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Important </a:t>
            </a:r>
            <a:r>
              <a:rPr lang="en-ZA" dirty="0"/>
              <a:t>facets of good bail systems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65436868"/>
              </p:ext>
            </p:extLst>
          </p:nvPr>
        </p:nvGraphicFramePr>
        <p:xfrm>
          <a:off x="838200" y="1825623"/>
          <a:ext cx="10515600" cy="4205573"/>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000"/>
                    </a:ext>
                  </a:extLst>
                </a:gridCol>
              </a:tblGrid>
              <a:tr h="7334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2400" b="0" kern="1200" dirty="0" smtClean="0">
                          <a:solidFill>
                            <a:schemeClr val="tx1"/>
                          </a:solidFill>
                          <a:effectLst/>
                          <a:latin typeface="+mn-lt"/>
                          <a:ea typeface="+mn-ea"/>
                          <a:cs typeface="+mn-cs"/>
                        </a:rPr>
                        <a:t>Withdrawal</a:t>
                      </a:r>
                      <a:r>
                        <a:rPr lang="en-ZA" sz="2400" b="0" kern="1200" baseline="0" dirty="0" smtClean="0">
                          <a:solidFill>
                            <a:schemeClr val="tx1"/>
                          </a:solidFill>
                          <a:effectLst/>
                          <a:latin typeface="+mn-lt"/>
                          <a:ea typeface="+mn-ea"/>
                          <a:cs typeface="+mn-cs"/>
                        </a:rPr>
                        <a:t> of bail by the State : there should be c</a:t>
                      </a:r>
                      <a:r>
                        <a:rPr lang="en-ZA" sz="2400" b="0" kern="1200" dirty="0" smtClean="0">
                          <a:solidFill>
                            <a:schemeClr val="tx1"/>
                          </a:solidFill>
                          <a:effectLst/>
                          <a:latin typeface="+mn-lt"/>
                          <a:ea typeface="+mn-ea"/>
                          <a:cs typeface="+mn-cs"/>
                        </a:rPr>
                        <a:t>lear and legitimate conditions and</a:t>
                      </a:r>
                      <a:r>
                        <a:rPr lang="en-ZA" sz="2400" b="0" kern="1200" baseline="0" dirty="0" smtClean="0">
                          <a:solidFill>
                            <a:schemeClr val="tx1"/>
                          </a:solidFill>
                          <a:effectLst/>
                          <a:latin typeface="+mn-lt"/>
                          <a:ea typeface="+mn-ea"/>
                          <a:cs typeface="+mn-cs"/>
                        </a:rPr>
                        <a:t> </a:t>
                      </a:r>
                      <a:r>
                        <a:rPr lang="en-ZA" sz="2400" b="0" kern="1200" dirty="0" smtClean="0">
                          <a:solidFill>
                            <a:schemeClr val="tx1"/>
                          </a:solidFill>
                          <a:effectLst/>
                          <a:latin typeface="+mn-lt"/>
                          <a:ea typeface="+mn-ea"/>
                          <a:cs typeface="+mn-cs"/>
                        </a:rPr>
                        <a:t>guidelines for withdrawing /revoking bail</a:t>
                      </a:r>
                    </a:p>
                  </a:txBody>
                  <a:tcPr>
                    <a:solidFill>
                      <a:schemeClr val="bg1">
                        <a:lumMod val="85000"/>
                      </a:schemeClr>
                    </a:solidFill>
                  </a:tcPr>
                </a:tc>
                <a:extLst>
                  <a:ext uri="{0D108BD9-81ED-4DB2-BD59-A6C34878D82A}">
                    <a16:rowId xmlns:a16="http://schemas.microsoft.com/office/drawing/2014/main" val="10000"/>
                  </a:ext>
                </a:extLst>
              </a:tr>
              <a:tr h="733442">
                <a:tc>
                  <a:txBody>
                    <a:bodyPr/>
                    <a:lstStyle/>
                    <a:p>
                      <a:r>
                        <a:rPr lang="en-ZA" sz="2400" b="0" dirty="0" smtClean="0">
                          <a:solidFill>
                            <a:schemeClr val="tx1"/>
                          </a:solidFill>
                        </a:rPr>
                        <a:t>A bail system with legislative prescripts that would prevent lengthy undue delays in pre-trial detention .i.e. pre-trial custody time limits, mandatory periods of commencement of trial </a:t>
                      </a:r>
                    </a:p>
                  </a:txBody>
                  <a:tcPr>
                    <a:solidFill>
                      <a:schemeClr val="bg1">
                        <a:lumMod val="85000"/>
                      </a:schemeClr>
                    </a:solidFill>
                  </a:tcPr>
                </a:tc>
                <a:extLst>
                  <a:ext uri="{0D108BD9-81ED-4DB2-BD59-A6C34878D82A}">
                    <a16:rowId xmlns:a16="http://schemas.microsoft.com/office/drawing/2014/main" val="2638532139"/>
                  </a:ext>
                </a:extLst>
              </a:tr>
              <a:tr h="10155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dirty="0" smtClean="0">
                          <a:solidFill>
                            <a:schemeClr val="tx1"/>
                          </a:solidFill>
                        </a:rPr>
                        <a:t>In the</a:t>
                      </a:r>
                      <a:r>
                        <a:rPr lang="en-ZA" sz="2400" b="0" baseline="0" dirty="0" smtClean="0">
                          <a:solidFill>
                            <a:schemeClr val="tx1"/>
                          </a:solidFill>
                        </a:rPr>
                        <a:t> case of above, a mechanism in place to automatically</a:t>
                      </a:r>
                      <a:r>
                        <a:rPr lang="en-ZA" sz="2400" b="0" dirty="0" smtClean="0">
                          <a:solidFill>
                            <a:schemeClr val="tx1"/>
                          </a:solidFill>
                        </a:rPr>
                        <a:t> review the</a:t>
                      </a:r>
                      <a:r>
                        <a:rPr lang="en-ZA" sz="2400" b="0" baseline="0" dirty="0" smtClean="0">
                          <a:solidFill>
                            <a:schemeClr val="tx1"/>
                          </a:solidFill>
                        </a:rPr>
                        <a:t> </a:t>
                      </a:r>
                      <a:r>
                        <a:rPr lang="en-ZA" sz="2400" b="0" dirty="0" smtClean="0">
                          <a:solidFill>
                            <a:schemeClr val="tx1"/>
                          </a:solidFill>
                        </a:rPr>
                        <a:t>pre-trial custody</a:t>
                      </a:r>
                      <a:r>
                        <a:rPr lang="en-ZA" sz="2400" b="0" baseline="0" dirty="0" smtClean="0">
                          <a:solidFill>
                            <a:schemeClr val="tx1"/>
                          </a:solidFill>
                        </a:rPr>
                        <a:t> time limit of the accused</a:t>
                      </a:r>
                      <a:endParaRPr lang="en-ZA" sz="24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1"/>
                  </a:ext>
                </a:extLst>
              </a:tr>
              <a:tr h="11783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dirty="0" smtClean="0">
                          <a:solidFill>
                            <a:schemeClr val="tx1"/>
                          </a:solidFill>
                        </a:rPr>
                        <a:t>A system with a</a:t>
                      </a:r>
                      <a:r>
                        <a:rPr lang="en-ZA" sz="2400" b="0" baseline="0" dirty="0" smtClean="0">
                          <a:solidFill>
                            <a:schemeClr val="tx1"/>
                          </a:solidFill>
                        </a:rPr>
                        <a:t>n appeal process that allows one to appeal (a) a bail decision and (b) to apply for bail pending an appeal of case</a:t>
                      </a:r>
                      <a:endParaRPr lang="en-ZA" sz="24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13290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Analysis: Zambia </a:t>
            </a:r>
            <a:endParaRPr lang="en-ZA"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4127866451"/>
              </p:ext>
            </p:extLst>
          </p:nvPr>
        </p:nvGraphicFramePr>
        <p:xfrm>
          <a:off x="838199" y="1558977"/>
          <a:ext cx="10074639" cy="4254390"/>
        </p:xfrm>
        <a:graphic>
          <a:graphicData uri="http://schemas.openxmlformats.org/drawingml/2006/table">
            <a:tbl>
              <a:tblPr firstRow="1" bandRow="1">
                <a:tableStyleId>{5C22544A-7EE6-4342-B048-85BDC9FD1C3A}</a:tableStyleId>
              </a:tblPr>
              <a:tblGrid>
                <a:gridCol w="1808019">
                  <a:extLst>
                    <a:ext uri="{9D8B030D-6E8A-4147-A177-3AD203B41FA5}">
                      <a16:colId xmlns:a16="http://schemas.microsoft.com/office/drawing/2014/main" val="20000"/>
                    </a:ext>
                  </a:extLst>
                </a:gridCol>
                <a:gridCol w="8266620">
                  <a:extLst>
                    <a:ext uri="{9D8B030D-6E8A-4147-A177-3AD203B41FA5}">
                      <a16:colId xmlns:a16="http://schemas.microsoft.com/office/drawing/2014/main" val="20001"/>
                    </a:ext>
                  </a:extLst>
                </a:gridCol>
              </a:tblGrid>
              <a:tr h="23341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000" b="1" dirty="0" smtClean="0">
                          <a:solidFill>
                            <a:schemeClr val="tx1"/>
                          </a:solidFill>
                        </a:rPr>
                        <a:t>General Provisions</a:t>
                      </a:r>
                    </a:p>
                    <a:p>
                      <a:endParaRPr lang="en-ZA" sz="2000" b="1" dirty="0" smtClean="0">
                        <a:solidFill>
                          <a:schemeClr val="tx1"/>
                        </a:solidFill>
                      </a:endParaRPr>
                    </a:p>
                    <a:p>
                      <a:endParaRPr lang="en-ZA" sz="2000" b="1" dirty="0" smtClean="0">
                        <a:solidFill>
                          <a:schemeClr val="tx1"/>
                        </a:solidFill>
                      </a:endParaRPr>
                    </a:p>
                  </a:txBody>
                  <a:tcPr>
                    <a:solidFill>
                      <a:schemeClr val="bg1">
                        <a:lumMod val="85000"/>
                      </a:schemeClr>
                    </a:solidFill>
                  </a:tcPr>
                </a:tc>
                <a:tc>
                  <a:txBody>
                    <a:bodyPr/>
                    <a:lstStyle/>
                    <a:p>
                      <a:pPr marL="342900" indent="-342900">
                        <a:buFont typeface="Wingdings" panose="05000000000000000000" pitchFamily="2" charset="2"/>
                        <a:buChar char="§"/>
                      </a:pPr>
                      <a:r>
                        <a:rPr lang="en-ZA" sz="2000" b="0" dirty="0" smtClean="0">
                          <a:solidFill>
                            <a:schemeClr val="tx1"/>
                          </a:solidFill>
                        </a:rPr>
                        <a:t>Legislative provisions -</a:t>
                      </a:r>
                      <a:r>
                        <a:rPr lang="en-ZA" sz="2000" b="0" baseline="0" dirty="0" smtClean="0">
                          <a:solidFill>
                            <a:schemeClr val="tx1"/>
                          </a:solidFill>
                        </a:rPr>
                        <a:t> </a:t>
                      </a:r>
                      <a:r>
                        <a:rPr lang="en-ZA" sz="2000" b="0" dirty="0" smtClean="0">
                          <a:solidFill>
                            <a:schemeClr val="tx1"/>
                          </a:solidFill>
                        </a:rPr>
                        <a:t>Criminal Procedure Code of Zambia (CPC)</a:t>
                      </a:r>
                    </a:p>
                    <a:p>
                      <a:pPr marL="342900" indent="-342900">
                        <a:buFont typeface="Wingdings" panose="05000000000000000000" pitchFamily="2" charset="2"/>
                        <a:buChar char="§"/>
                      </a:pPr>
                      <a:r>
                        <a:rPr lang="en-ZA" sz="2000" b="0" dirty="0" smtClean="0">
                          <a:solidFill>
                            <a:schemeClr val="tx1"/>
                          </a:solidFill>
                        </a:rPr>
                        <a:t>Functioning bail and bond system -</a:t>
                      </a:r>
                      <a:r>
                        <a:rPr lang="en-ZA" sz="2000" b="0" baseline="0" dirty="0" smtClean="0">
                          <a:solidFill>
                            <a:schemeClr val="tx1"/>
                          </a:solidFill>
                        </a:rPr>
                        <a:t> </a:t>
                      </a:r>
                      <a:r>
                        <a:rPr lang="en-ZA" sz="2000" b="0" dirty="0" smtClean="0">
                          <a:solidFill>
                            <a:schemeClr val="tx1"/>
                          </a:solidFill>
                        </a:rPr>
                        <a:t>extensive provisions that</a:t>
                      </a:r>
                      <a:r>
                        <a:rPr lang="en-ZA" sz="2000" b="0" baseline="0" dirty="0" smtClean="0">
                          <a:solidFill>
                            <a:schemeClr val="tx1"/>
                          </a:solidFill>
                        </a:rPr>
                        <a:t> are c</a:t>
                      </a:r>
                      <a:r>
                        <a:rPr lang="en-ZA" sz="2000" b="0" dirty="0" smtClean="0">
                          <a:solidFill>
                            <a:schemeClr val="tx1"/>
                          </a:solidFill>
                        </a:rPr>
                        <a:t>lear, concise</a:t>
                      </a:r>
                      <a:r>
                        <a:rPr lang="en-ZA" sz="2000" b="0" baseline="0" dirty="0" smtClean="0">
                          <a:solidFill>
                            <a:schemeClr val="tx1"/>
                          </a:solidFill>
                        </a:rPr>
                        <a:t>; </a:t>
                      </a:r>
                      <a:r>
                        <a:rPr lang="en-ZA" sz="2000" b="0" dirty="0" smtClean="0">
                          <a:solidFill>
                            <a:schemeClr val="tx1"/>
                          </a:solidFill>
                        </a:rPr>
                        <a:t>forms of bail /bond defined</a:t>
                      </a:r>
                      <a:r>
                        <a:rPr lang="en-ZA" sz="2000" b="0" baseline="0" dirty="0" smtClean="0">
                          <a:solidFill>
                            <a:schemeClr val="tx1"/>
                          </a:solidFill>
                        </a:rPr>
                        <a:t> </a:t>
                      </a:r>
                      <a:r>
                        <a:rPr lang="en-ZA" sz="2000" b="0" dirty="0" smtClean="0">
                          <a:solidFill>
                            <a:schemeClr val="tx1"/>
                          </a:solidFill>
                        </a:rPr>
                        <a:t>–that</a:t>
                      </a:r>
                      <a:r>
                        <a:rPr lang="en-ZA" sz="2000" b="0" baseline="0" dirty="0" smtClean="0">
                          <a:solidFill>
                            <a:schemeClr val="tx1"/>
                          </a:solidFill>
                        </a:rPr>
                        <a:t> </a:t>
                      </a:r>
                      <a:r>
                        <a:rPr lang="en-ZA" sz="2000" b="0" dirty="0" smtClean="0">
                          <a:solidFill>
                            <a:schemeClr val="tx1"/>
                          </a:solidFill>
                        </a:rPr>
                        <a:t>are generally clear</a:t>
                      </a:r>
                    </a:p>
                    <a:p>
                      <a:pPr marL="342900" indent="-342900">
                        <a:buFont typeface="Wingdings" panose="05000000000000000000" pitchFamily="2" charset="2"/>
                        <a:buChar char="§"/>
                      </a:pPr>
                      <a:r>
                        <a:rPr lang="en-ZA" sz="2000" b="0" dirty="0" smtClean="0">
                          <a:solidFill>
                            <a:schemeClr val="tx1"/>
                          </a:solidFill>
                        </a:rPr>
                        <a:t>The CPC has a 24 hour rule within which an accused must be brought to court if police bond was not granted unless the offence is serious. Despite this, there is evidence which suggests non-adherence to this rule.</a:t>
                      </a:r>
                    </a:p>
                  </a:txBody>
                  <a:tcPr>
                    <a:solidFill>
                      <a:schemeClr val="bg1">
                        <a:lumMod val="85000"/>
                      </a:schemeClr>
                    </a:solidFill>
                  </a:tcPr>
                </a:tc>
                <a:extLst>
                  <a:ext uri="{0D108BD9-81ED-4DB2-BD59-A6C34878D82A}">
                    <a16:rowId xmlns:a16="http://schemas.microsoft.com/office/drawing/2014/main" val="10000"/>
                  </a:ext>
                </a:extLst>
              </a:tr>
              <a:tr h="1181606">
                <a:tc>
                  <a:txBody>
                    <a:bodyPr/>
                    <a:lstStyle/>
                    <a:p>
                      <a:r>
                        <a:rPr lang="en-ZA" sz="2000" b="1" dirty="0" smtClean="0">
                          <a:solidFill>
                            <a:schemeClr val="tx1"/>
                          </a:solidFill>
                        </a:rPr>
                        <a:t>Police</a:t>
                      </a:r>
                      <a:r>
                        <a:rPr lang="en-ZA" sz="2000" b="1" baseline="0" dirty="0" smtClean="0">
                          <a:solidFill>
                            <a:schemeClr val="tx1"/>
                          </a:solidFill>
                        </a:rPr>
                        <a:t> Bond (or other bond besides bond)</a:t>
                      </a:r>
                      <a:endParaRPr lang="en-ZA" sz="2000" b="1" dirty="0" smtClean="0">
                        <a:solidFill>
                          <a:schemeClr val="tx1"/>
                        </a:solidFill>
                      </a:endParaRPr>
                    </a:p>
                  </a:txBody>
                  <a:tcPr>
                    <a:solidFill>
                      <a:schemeClr val="bg1">
                        <a:lumMod val="85000"/>
                      </a:schemeClr>
                    </a:solidFill>
                  </a:tcPr>
                </a:tc>
                <a:tc>
                  <a:txBody>
                    <a:bodyPr/>
                    <a:lstStyle/>
                    <a:p>
                      <a:pPr marL="342900" indent="-342900">
                        <a:buFont typeface="Wingdings" panose="05000000000000000000" pitchFamily="2" charset="2"/>
                        <a:buChar char="§"/>
                      </a:pPr>
                      <a:r>
                        <a:rPr lang="en-ZA" sz="2000" b="0" dirty="0" smtClean="0">
                          <a:solidFill>
                            <a:schemeClr val="tx1"/>
                          </a:solidFill>
                        </a:rPr>
                        <a:t>The CPC makes provision for police and court bail at any time throughout the course of proceedings provided sufficient sureties are provided. </a:t>
                      </a:r>
                    </a:p>
                    <a:p>
                      <a:pPr marL="342900" indent="-342900">
                        <a:buFont typeface="Wingdings" panose="05000000000000000000" pitchFamily="2" charset="2"/>
                        <a:buChar char="§"/>
                      </a:pPr>
                      <a:r>
                        <a:rPr lang="en-ZA" sz="2000" b="0" dirty="0" smtClean="0">
                          <a:solidFill>
                            <a:schemeClr val="tx1"/>
                          </a:solidFill>
                        </a:rPr>
                        <a:t>Despite legislative provisions allowing for police bond at the discretion of a police official for </a:t>
                      </a:r>
                      <a:r>
                        <a:rPr lang="en-ZA" sz="2000" b="0" dirty="0" err="1" smtClean="0">
                          <a:solidFill>
                            <a:schemeClr val="tx1"/>
                          </a:solidFill>
                        </a:rPr>
                        <a:t>bailable</a:t>
                      </a:r>
                      <a:r>
                        <a:rPr lang="en-ZA" sz="2000" b="0" dirty="0" smtClean="0">
                          <a:solidFill>
                            <a:schemeClr val="tx1"/>
                          </a:solidFill>
                        </a:rPr>
                        <a:t> offences, in practice, it seems that bail is generally granted by courts</a:t>
                      </a:r>
                    </a:p>
                    <a:p>
                      <a:pPr marL="342900" indent="-342900">
                        <a:buFont typeface="Wingdings" panose="05000000000000000000" pitchFamily="2" charset="2"/>
                        <a:buChar cha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6559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Analysis: Zambia </a:t>
            </a:r>
            <a:endParaRPr lang="en-ZA"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060846412"/>
              </p:ext>
            </p:extLst>
          </p:nvPr>
        </p:nvGraphicFramePr>
        <p:xfrm>
          <a:off x="838199" y="1558977"/>
          <a:ext cx="10074639" cy="4073827"/>
        </p:xfrm>
        <a:graphic>
          <a:graphicData uri="http://schemas.openxmlformats.org/drawingml/2006/table">
            <a:tbl>
              <a:tblPr firstRow="1" bandRow="1">
                <a:tableStyleId>{5C22544A-7EE6-4342-B048-85BDC9FD1C3A}</a:tableStyleId>
              </a:tblPr>
              <a:tblGrid>
                <a:gridCol w="2223656">
                  <a:extLst>
                    <a:ext uri="{9D8B030D-6E8A-4147-A177-3AD203B41FA5}">
                      <a16:colId xmlns:a16="http://schemas.microsoft.com/office/drawing/2014/main" val="20000"/>
                    </a:ext>
                  </a:extLst>
                </a:gridCol>
                <a:gridCol w="7850983">
                  <a:extLst>
                    <a:ext uri="{9D8B030D-6E8A-4147-A177-3AD203B41FA5}">
                      <a16:colId xmlns:a16="http://schemas.microsoft.com/office/drawing/2014/main" val="20001"/>
                    </a:ext>
                  </a:extLst>
                </a:gridCol>
              </a:tblGrid>
              <a:tr h="15439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000" b="1" dirty="0" smtClean="0">
                          <a:solidFill>
                            <a:schemeClr val="tx1"/>
                          </a:solidFill>
                        </a:rPr>
                        <a:t>Right to apply for bail at first appearance </a:t>
                      </a:r>
                    </a:p>
                    <a:p>
                      <a:endParaRPr lang="en-ZA" sz="2000" b="1" dirty="0" smtClean="0">
                        <a:solidFill>
                          <a:schemeClr val="tx1"/>
                        </a:solidFill>
                      </a:endParaRPr>
                    </a:p>
                  </a:txBody>
                  <a:tcPr>
                    <a:solidFill>
                      <a:schemeClr val="bg1">
                        <a:lumMod val="85000"/>
                      </a:schemeClr>
                    </a:solid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2000" b="0" dirty="0" smtClean="0">
                          <a:solidFill>
                            <a:schemeClr val="tx1"/>
                          </a:solidFill>
                        </a:rPr>
                        <a:t>There is a right to apply for bail at first instance for</a:t>
                      </a:r>
                      <a:r>
                        <a:rPr lang="en-ZA" sz="2000" b="0" baseline="0" dirty="0" smtClean="0">
                          <a:solidFill>
                            <a:schemeClr val="tx1"/>
                          </a:solidFill>
                        </a:rPr>
                        <a:t> </a:t>
                      </a:r>
                      <a:r>
                        <a:rPr lang="en-ZA" sz="2000" b="0" baseline="0" dirty="0" err="1" smtClean="0">
                          <a:solidFill>
                            <a:schemeClr val="tx1"/>
                          </a:solidFill>
                        </a:rPr>
                        <a:t>bailable</a:t>
                      </a:r>
                      <a:r>
                        <a:rPr lang="en-ZA" sz="2000" b="0" baseline="0" dirty="0" smtClean="0">
                          <a:solidFill>
                            <a:schemeClr val="tx1"/>
                          </a:solidFill>
                        </a:rPr>
                        <a:t> offences </a:t>
                      </a:r>
                      <a:endParaRPr lang="en-ZA" sz="2000" b="0" dirty="0" smtClean="0">
                        <a:solidFill>
                          <a:schemeClr val="tx1"/>
                        </a:solidFill>
                      </a:endParaRPr>
                    </a:p>
                    <a:p>
                      <a:pPr marL="342900" indent="-342900">
                        <a:buFont typeface="Wingdings" panose="05000000000000000000" pitchFamily="2" charset="2"/>
                        <a:buChar cha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r h="1181606">
                <a:tc>
                  <a:txBody>
                    <a:bodyPr/>
                    <a:lstStyle/>
                    <a:p>
                      <a:r>
                        <a:rPr lang="en-ZA" sz="2000" b="1" dirty="0" smtClean="0">
                          <a:solidFill>
                            <a:schemeClr val="tx1"/>
                          </a:solidFill>
                        </a:rPr>
                        <a:t>Factors courts take into account when considering</a:t>
                      </a:r>
                      <a:r>
                        <a:rPr lang="en-ZA" sz="2000" b="1" baseline="0" dirty="0" smtClean="0">
                          <a:solidFill>
                            <a:schemeClr val="tx1"/>
                          </a:solidFill>
                        </a:rPr>
                        <a:t> </a:t>
                      </a:r>
                      <a:r>
                        <a:rPr lang="en-ZA" sz="2000" b="1" dirty="0" smtClean="0">
                          <a:solidFill>
                            <a:schemeClr val="tx1"/>
                          </a:solidFill>
                        </a:rPr>
                        <a:t>bail </a:t>
                      </a:r>
                    </a:p>
                  </a:txBody>
                  <a:tcPr>
                    <a:solidFill>
                      <a:schemeClr val="bg1">
                        <a:lumMod val="85000"/>
                      </a:schemeClr>
                    </a:solidFill>
                  </a:tcPr>
                </a:tc>
                <a:tc>
                  <a:txBody>
                    <a:bodyPr/>
                    <a:lstStyle/>
                    <a:p>
                      <a:pPr marL="342900" indent="-342900">
                        <a:buFont typeface="Wingdings" panose="05000000000000000000" pitchFamily="2" charset="2"/>
                        <a:buChar char="§"/>
                      </a:pPr>
                      <a:r>
                        <a:rPr lang="en-ZA" sz="2000" b="0" dirty="0" smtClean="0">
                          <a:solidFill>
                            <a:schemeClr val="tx1"/>
                          </a:solidFill>
                        </a:rPr>
                        <a:t>Such as</a:t>
                      </a:r>
                      <a:r>
                        <a:rPr lang="en-ZA" sz="2000" b="0" baseline="0" dirty="0" smtClean="0">
                          <a:solidFill>
                            <a:schemeClr val="tx1"/>
                          </a:solidFill>
                        </a:rPr>
                        <a:t> </a:t>
                      </a:r>
                      <a:r>
                        <a:rPr lang="en-ZA" sz="2000" b="0" dirty="0" smtClean="0">
                          <a:solidFill>
                            <a:schemeClr val="tx1"/>
                          </a:solidFill>
                        </a:rPr>
                        <a:t>the possibility of the accused absconding or interfering with witnesses, the severity of the crime or punishment, whether the accused is employed or not, is capable of providing credible sureties of fixed abode, the independence of sureties if bail were to be granted and whether the possibility exists that the accused will fail to attend court proceedings</a:t>
                      </a:r>
                    </a:p>
                    <a:p>
                      <a:pPr marL="342900" indent="-342900">
                        <a:buFont typeface="Wingdings" panose="05000000000000000000" pitchFamily="2" charset="2"/>
                        <a:buChar char="§"/>
                      </a:pPr>
                      <a:endParaRPr lang="en-ZA" sz="2000" b="0" dirty="0" smtClean="0">
                        <a:solidFill>
                          <a:schemeClr val="tx1"/>
                        </a:solidFill>
                      </a:endParaRPr>
                    </a:p>
                    <a:p>
                      <a:pPr marL="342900" indent="-342900">
                        <a:buFont typeface="Wingdings" panose="05000000000000000000" pitchFamily="2" charset="2"/>
                        <a:buChar char="§"/>
                      </a:pPr>
                      <a:endParaRPr lang="en-ZA" sz="2000" b="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69632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Analysis: Zambia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8343570"/>
              </p:ext>
            </p:extLst>
          </p:nvPr>
        </p:nvGraphicFramePr>
        <p:xfrm>
          <a:off x="838200" y="1825627"/>
          <a:ext cx="10515600" cy="3444240"/>
        </p:xfrm>
        <a:graphic>
          <a:graphicData uri="http://schemas.openxmlformats.org/drawingml/2006/table">
            <a:tbl>
              <a:tblPr firstRow="1" bandRow="1">
                <a:tableStyleId>{5C22544A-7EE6-4342-B048-85BDC9FD1C3A}</a:tableStyleId>
              </a:tblPr>
              <a:tblGrid>
                <a:gridCol w="2489616">
                  <a:extLst>
                    <a:ext uri="{9D8B030D-6E8A-4147-A177-3AD203B41FA5}">
                      <a16:colId xmlns:a16="http://schemas.microsoft.com/office/drawing/2014/main" val="20000"/>
                    </a:ext>
                  </a:extLst>
                </a:gridCol>
                <a:gridCol w="8025984">
                  <a:extLst>
                    <a:ext uri="{9D8B030D-6E8A-4147-A177-3AD203B41FA5}">
                      <a16:colId xmlns:a16="http://schemas.microsoft.com/office/drawing/2014/main" val="20001"/>
                    </a:ext>
                  </a:extLst>
                </a:gridCol>
              </a:tblGrid>
              <a:tr h="20353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000" b="1" dirty="0" smtClean="0">
                          <a:solidFill>
                            <a:schemeClr val="tx1"/>
                          </a:solidFill>
                        </a:rPr>
                        <a:t>Conditions set</a:t>
                      </a:r>
                      <a:r>
                        <a:rPr lang="en-ZA" sz="2000" b="1" baseline="0" dirty="0" smtClean="0">
                          <a:solidFill>
                            <a:schemeClr val="tx1"/>
                          </a:solidFill>
                        </a:rPr>
                        <a:t> for bail/bond </a:t>
                      </a:r>
                      <a:endParaRPr lang="en-ZA" sz="2000" b="1" dirty="0">
                        <a:solidFill>
                          <a:schemeClr val="tx1"/>
                        </a:solidFill>
                      </a:endParaRPr>
                    </a:p>
                  </a:txBody>
                  <a:tcPr>
                    <a:solidFill>
                      <a:schemeClr val="bg1">
                        <a:lumMod val="85000"/>
                      </a:schemeClr>
                    </a:solidFill>
                  </a:tcPr>
                </a:tc>
                <a:tc>
                  <a:txBody>
                    <a:bodyPr/>
                    <a:lstStyle/>
                    <a:p>
                      <a:pPr marL="342900" indent="-342900">
                        <a:buFont typeface="Wingdings" panose="05000000000000000000" pitchFamily="2" charset="2"/>
                        <a:buChar char="§"/>
                      </a:pPr>
                      <a:r>
                        <a:rPr lang="en-ZA" sz="2000" b="1" dirty="0" smtClean="0">
                          <a:solidFill>
                            <a:schemeClr val="tx1"/>
                          </a:solidFill>
                        </a:rPr>
                        <a:t>The payment or deposit of sufficient sureties </a:t>
                      </a:r>
                      <a:r>
                        <a:rPr lang="en-ZA" sz="2000" b="0" dirty="0" smtClean="0">
                          <a:solidFill>
                            <a:schemeClr val="tx1"/>
                          </a:solidFill>
                        </a:rPr>
                        <a:t>(money or property),</a:t>
                      </a:r>
                    </a:p>
                    <a:p>
                      <a:pPr marL="342900" indent="-342900">
                        <a:buFont typeface="Wingdings" panose="05000000000000000000" pitchFamily="2" charset="2"/>
                        <a:buChar char="§"/>
                      </a:pPr>
                      <a:r>
                        <a:rPr lang="en-ZA" sz="2000" b="0" dirty="0" smtClean="0">
                          <a:solidFill>
                            <a:schemeClr val="tx1"/>
                          </a:solidFill>
                        </a:rPr>
                        <a:t>the condition that the accused must attend at the time and place mentioned in his or her bond;</a:t>
                      </a:r>
                      <a:r>
                        <a:rPr lang="en-ZA" sz="2000" b="0" baseline="0" dirty="0" smtClean="0">
                          <a:solidFill>
                            <a:schemeClr val="tx1"/>
                          </a:solidFill>
                        </a:rPr>
                        <a:t> [123 (2) CPC]</a:t>
                      </a:r>
                    </a:p>
                    <a:p>
                      <a:pPr marL="342900" indent="-342900">
                        <a:buFont typeface="Wingdings" panose="05000000000000000000" pitchFamily="2" charset="2"/>
                        <a:buChar char="§"/>
                      </a:pPr>
                      <a:r>
                        <a:rPr lang="en-ZA" sz="2000" b="0" dirty="0" smtClean="0">
                          <a:solidFill>
                            <a:schemeClr val="tx1"/>
                          </a:solidFill>
                        </a:rPr>
                        <a:t>the court or officer has a discretion to impose any other condition as may seem reasonable and necessary. [123 (2) CPC]</a:t>
                      </a:r>
                    </a:p>
                    <a:p>
                      <a:pPr marL="342900" indent="-342900">
                        <a:buFont typeface="Wingdings" panose="05000000000000000000" pitchFamily="2" charset="2"/>
                        <a:buChar char="§"/>
                      </a:pPr>
                      <a:r>
                        <a:rPr lang="en-ZA" sz="2000" b="0" dirty="0" smtClean="0">
                          <a:solidFill>
                            <a:schemeClr val="tx1"/>
                          </a:solidFill>
                        </a:rPr>
                        <a:t>Others: the accused must not engage in any criminal activities, interfere with witnesses, keep the peace or be of good behaviour.</a:t>
                      </a:r>
                    </a:p>
                    <a:p>
                      <a:pPr marL="342900" indent="-342900">
                        <a:buFont typeface="Wingdings" panose="05000000000000000000" pitchFamily="2" charset="2"/>
                        <a:buChar char="§"/>
                      </a:pPr>
                      <a:endParaRPr lang="en-ZA" sz="2000" b="0" dirty="0" smtClean="0">
                        <a:solidFill>
                          <a:schemeClr val="tx1"/>
                        </a:solidFill>
                      </a:endParaRPr>
                    </a:p>
                    <a:p>
                      <a:pPr marL="342900" indent="-342900">
                        <a:buFont typeface="Wingdings" panose="05000000000000000000" pitchFamily="2" charset="2"/>
                        <a:buChar char="§"/>
                      </a:pPr>
                      <a:endParaRPr lang="en-ZA" sz="2000" b="0" dirty="0" smtClean="0">
                        <a:solidFill>
                          <a:schemeClr val="tx1"/>
                        </a:solidFill>
                      </a:endParaRPr>
                    </a:p>
                    <a:p>
                      <a:pPr marL="342900" indent="-342900">
                        <a:buFont typeface="Wingdings" panose="05000000000000000000" pitchFamily="2" charset="2"/>
                        <a:buChar char="§"/>
                      </a:pPr>
                      <a:endParaRPr lang="en-ZA" sz="2000" b="0" dirty="0" smtClean="0">
                        <a:solidFill>
                          <a:schemeClr val="tx1"/>
                        </a:solidFill>
                      </a:endParaRPr>
                    </a:p>
                    <a:p>
                      <a:pPr marL="342900" indent="-342900">
                        <a:buFont typeface="Wingdings" panose="05000000000000000000" pitchFamily="2" charset="2"/>
                        <a:buChar char="§"/>
                      </a:pPr>
                      <a:endParaRPr lang="en-ZA" sz="2000" b="0" dirty="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66233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3511</TotalTime>
  <Words>1343</Words>
  <Application>Microsoft Office PowerPoint</Application>
  <PresentationFormat>Widescreen</PresentationFormat>
  <Paragraphs>87</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Mincho</vt:lpstr>
      <vt:lpstr>Arial</vt:lpstr>
      <vt:lpstr>Calibri</vt:lpstr>
      <vt:lpstr>Calibri Light</vt:lpstr>
      <vt:lpstr>Times New Roman</vt:lpstr>
      <vt:lpstr>Wingdings</vt:lpstr>
      <vt:lpstr>Office Theme</vt:lpstr>
      <vt:lpstr>Bail and Bond in Zambia</vt:lpstr>
      <vt:lpstr>Introduction </vt:lpstr>
      <vt:lpstr>Overview of the presentation </vt:lpstr>
      <vt:lpstr>Importance of legislative bail provisions</vt:lpstr>
      <vt:lpstr>Important facets of good bail systems</vt:lpstr>
      <vt:lpstr>Important facets of good bail systems</vt:lpstr>
      <vt:lpstr>Analysis: Zambia </vt:lpstr>
      <vt:lpstr>Analysis: Zambia </vt:lpstr>
      <vt:lpstr>Analysis: Zambia </vt:lpstr>
      <vt:lpstr>Analysis: Zambia </vt:lpstr>
      <vt:lpstr>Analysis: Zambia </vt:lpstr>
      <vt:lpstr>Analysis: Zambia </vt:lpstr>
      <vt:lpstr>Recommendations and Conclusion </vt:lpstr>
      <vt:lpstr>Recommendations and Conclusion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Gwen Dereymaeker</dc:creator>
  <cp:lastModifiedBy>Kristen</cp:lastModifiedBy>
  <cp:revision>206</cp:revision>
  <cp:lastPrinted>2017-05-22T09:38:22Z</cp:lastPrinted>
  <dcterms:created xsi:type="dcterms:W3CDTF">2017-02-22T12:53:20Z</dcterms:created>
  <dcterms:modified xsi:type="dcterms:W3CDTF">2017-09-08T18:11:10Z</dcterms:modified>
</cp:coreProperties>
</file>