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4" r:id="rId1"/>
  </p:sldMasterIdLst>
  <p:notesMasterIdLst>
    <p:notesMasterId r:id="rId21"/>
  </p:notesMasterIdLst>
  <p:sldIdLst>
    <p:sldId id="256" r:id="rId2"/>
    <p:sldId id="257" r:id="rId3"/>
    <p:sldId id="259" r:id="rId4"/>
    <p:sldId id="260" r:id="rId5"/>
    <p:sldId id="261" r:id="rId6"/>
    <p:sldId id="262" r:id="rId7"/>
    <p:sldId id="265" r:id="rId8"/>
    <p:sldId id="263" r:id="rId9"/>
    <p:sldId id="266" r:id="rId10"/>
    <p:sldId id="267" r:id="rId11"/>
    <p:sldId id="268" r:id="rId12"/>
    <p:sldId id="269" r:id="rId13"/>
    <p:sldId id="270" r:id="rId14"/>
    <p:sldId id="271" r:id="rId15"/>
    <p:sldId id="272" r:id="rId16"/>
    <p:sldId id="273" r:id="rId17"/>
    <p:sldId id="274" r:id="rId18"/>
    <p:sldId id="275" r:id="rId19"/>
    <p:sldId id="27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784"/>
    <p:restoredTop sz="94671"/>
  </p:normalViewPr>
  <p:slideViewPr>
    <p:cSldViewPr snapToGrid="0" snapToObjects="1">
      <p:cViewPr varScale="1">
        <p:scale>
          <a:sx n="69" d="100"/>
          <a:sy n="69" d="100"/>
        </p:scale>
        <p:origin x="54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A3482D-C850-7D49-B70A-6C171E293E76}" type="datetimeFigureOut">
              <a:rPr lang="en-US" smtClean="0"/>
              <a:t>6/29/2018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5F3334-5B5F-CB42-BA9A-E458F8935813}" type="slidenum">
              <a:rPr lang="en-US" smtClean="0"/>
              <a:t>‹#›</a:t>
            </a:fld>
            <a:endParaRPr lang="en-US"/>
          </a:p>
        </p:txBody>
      </p:sp>
    </p:spTree>
    <p:extLst>
      <p:ext uri="{BB962C8B-B14F-4D97-AF65-F5344CB8AC3E}">
        <p14:creationId xmlns:p14="http://schemas.microsoft.com/office/powerpoint/2010/main" val="1991020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5F3334-5B5F-CB42-BA9A-E458F8935813}" type="slidenum">
              <a:rPr lang="en-US" smtClean="0"/>
              <a:t>6</a:t>
            </a:fld>
            <a:endParaRPr lang="en-US"/>
          </a:p>
        </p:txBody>
      </p:sp>
    </p:spTree>
    <p:extLst>
      <p:ext uri="{BB962C8B-B14F-4D97-AF65-F5344CB8AC3E}">
        <p14:creationId xmlns:p14="http://schemas.microsoft.com/office/powerpoint/2010/main" val="997288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smtClean="0"/>
              <a:pPr/>
              <a:t>6/29/2018</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smtClean="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14370297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6/29/2018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858987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6/29/2018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69349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6/29/2018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89692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smtClean="0"/>
              <a:pPr/>
              <a:t>6/29/2018</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smtClean="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07569330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6/29/2018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05514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6/29/2018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54062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6/29/2018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604155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6/29/2018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529481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smtClean="0"/>
              <a:pPr/>
              <a:t>6/29/2018</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smtClean="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16366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smtClean="0"/>
              <a:pPr/>
              <a:t>6/29/2018</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r>
              <a:rPr lang="en-US" smtClean="0"/>
              <a:t>
              </a:t>
            </a:r>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smtClean="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55295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smtClean="0"/>
              <a:pPr/>
              <a:t>6/29/2018</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smtClean="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60875887"/>
      </p:ext>
    </p:extLst>
  </p:cSld>
  <p:clrMap bg1="lt1" tx1="dk1" bg2="lt2" tx2="dk2" accent1="accent1" accent2="accent2" accent3="accent3" accent4="accent4" accent5="accent5" accent6="accent6" hlink="hlink" folHlink="folHlink"/>
  <p:sldLayoutIdLst>
    <p:sldLayoutId id="2147483835"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411941"/>
            <a:ext cx="8361229" cy="2474739"/>
          </a:xfrm>
        </p:spPr>
        <p:txBody>
          <a:bodyPr>
            <a:normAutofit/>
          </a:bodyPr>
          <a:lstStyle/>
          <a:p>
            <a:r>
              <a:rPr lang="en-GB" sz="2400" b="1" dirty="0">
                <a:solidFill>
                  <a:schemeClr val="tx1"/>
                </a:solidFill>
                <a:latin typeface="Arial" charset="0"/>
                <a:ea typeface="Arial" charset="0"/>
                <a:cs typeface="Arial" charset="0"/>
              </a:rPr>
              <a:t>Sexuality Education as a human right challenge in Africa: A case study of Uganda</a:t>
            </a:r>
            <a:br>
              <a:rPr lang="en-GB" sz="2400" b="1" dirty="0">
                <a:solidFill>
                  <a:schemeClr val="tx1"/>
                </a:solidFill>
                <a:latin typeface="Arial" charset="0"/>
                <a:ea typeface="Arial" charset="0"/>
                <a:cs typeface="Arial" charset="0"/>
              </a:rPr>
            </a:br>
            <a:r>
              <a:rPr lang="en-GB" sz="2400" dirty="0">
                <a:solidFill>
                  <a:schemeClr val="tx1"/>
                </a:solidFill>
                <a:latin typeface="Arial" charset="0"/>
                <a:ea typeface="Arial" charset="0"/>
                <a:cs typeface="Arial" charset="0"/>
              </a:rPr>
              <a:t/>
            </a:r>
            <a:br>
              <a:rPr lang="en-GB" sz="2400" dirty="0">
                <a:solidFill>
                  <a:schemeClr val="tx1"/>
                </a:solidFill>
                <a:latin typeface="Arial" charset="0"/>
                <a:ea typeface="Arial" charset="0"/>
                <a:cs typeface="Arial" charset="0"/>
              </a:rPr>
            </a:br>
            <a:r>
              <a:rPr lang="en-GB" sz="2000" cap="none" dirty="0">
                <a:solidFill>
                  <a:schemeClr val="tx1"/>
                </a:solidFill>
                <a:latin typeface="Arial" charset="0"/>
                <a:ea typeface="Arial" charset="0"/>
                <a:cs typeface="Arial" charset="0"/>
              </a:rPr>
              <a:t>June </a:t>
            </a:r>
            <a:r>
              <a:rPr lang="en-GB" sz="2000" dirty="0">
                <a:solidFill>
                  <a:schemeClr val="tx1"/>
                </a:solidFill>
                <a:latin typeface="Arial" charset="0"/>
                <a:ea typeface="Arial" charset="0"/>
                <a:cs typeface="Arial" charset="0"/>
              </a:rPr>
              <a:t>28, 2018</a:t>
            </a:r>
            <a:br>
              <a:rPr lang="en-GB" sz="2000" dirty="0">
                <a:solidFill>
                  <a:schemeClr val="tx1"/>
                </a:solidFill>
                <a:latin typeface="Arial" charset="0"/>
                <a:ea typeface="Arial" charset="0"/>
                <a:cs typeface="Arial" charset="0"/>
              </a:rPr>
            </a:br>
            <a:r>
              <a:rPr lang="en-GB" sz="2000" cap="none" dirty="0">
                <a:solidFill>
                  <a:schemeClr val="tx1"/>
                </a:solidFill>
                <a:latin typeface="Arial" charset="0"/>
                <a:ea typeface="Arial" charset="0"/>
                <a:cs typeface="Arial" charset="0"/>
              </a:rPr>
              <a:t>Colloquium on the role of regional/sub-regional human rights bodies in advancing sexual and reproductive health and human rights in Africa</a:t>
            </a:r>
            <a:endParaRPr lang="en-US" sz="2000" dirty="0"/>
          </a:p>
        </p:txBody>
      </p:sp>
      <p:sp>
        <p:nvSpPr>
          <p:cNvPr id="3" name="Subtitle 2"/>
          <p:cNvSpPr>
            <a:spLocks noGrp="1"/>
          </p:cNvSpPr>
          <p:nvPr>
            <p:ph type="subTitle" idx="1"/>
          </p:nvPr>
        </p:nvSpPr>
        <p:spPr/>
        <p:txBody>
          <a:bodyPr>
            <a:normAutofit fontScale="92500" lnSpcReduction="10000"/>
          </a:bodyPr>
          <a:lstStyle/>
          <a:p>
            <a:r>
              <a:rPr lang="en-US" dirty="0" smtClean="0"/>
              <a:t>TEDDY NAMATOVU </a:t>
            </a:r>
          </a:p>
          <a:p>
            <a:r>
              <a:rPr lang="en-US" dirty="0" err="1" smtClean="0"/>
              <a:t>Makerere</a:t>
            </a:r>
            <a:r>
              <a:rPr lang="en-US" dirty="0" smtClean="0"/>
              <a:t> University</a:t>
            </a:r>
          </a:p>
          <a:p>
            <a:r>
              <a:rPr lang="en-US" dirty="0" smtClean="0"/>
              <a:t>Kampala-Uganda</a:t>
            </a:r>
            <a:endParaRPr lang="en-US" dirty="0"/>
          </a:p>
        </p:txBody>
      </p:sp>
    </p:spTree>
    <p:extLst>
      <p:ext uri="{BB962C8B-B14F-4D97-AF65-F5344CB8AC3E}">
        <p14:creationId xmlns:p14="http://schemas.microsoft.com/office/powerpoint/2010/main" val="19606128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ea typeface="Arial" charset="0"/>
                <a:cs typeface="Arial" charset="0"/>
              </a:rPr>
              <a:t>CSE </a:t>
            </a:r>
            <a:r>
              <a:rPr lang="en-US" b="1" dirty="0" smtClean="0">
                <a:ea typeface="Arial" charset="0"/>
                <a:cs typeface="Arial" charset="0"/>
              </a:rPr>
              <a:t>as a human rights challenge in Africa</a:t>
            </a:r>
            <a:endParaRPr lang="en-US" dirty="0"/>
          </a:p>
        </p:txBody>
      </p:sp>
      <p:sp>
        <p:nvSpPr>
          <p:cNvPr id="3" name="Content Placeholder 2"/>
          <p:cNvSpPr>
            <a:spLocks noGrp="1"/>
          </p:cNvSpPr>
          <p:nvPr>
            <p:ph idx="1"/>
          </p:nvPr>
        </p:nvSpPr>
        <p:spPr>
          <a:xfrm>
            <a:off x="1371600" y="1828799"/>
            <a:ext cx="9601200" cy="4837471"/>
          </a:xfrm>
        </p:spPr>
        <p:txBody>
          <a:bodyPr>
            <a:normAutofit/>
          </a:bodyPr>
          <a:lstStyle/>
          <a:p>
            <a:pPr algn="just"/>
            <a:r>
              <a:rPr lang="en-US" b="1" dirty="0" smtClean="0"/>
              <a:t>Malawi: </a:t>
            </a:r>
            <a:r>
              <a:rPr lang="en-US" b="1" i="1" dirty="0" smtClean="0"/>
              <a:t>(J </a:t>
            </a:r>
            <a:r>
              <a:rPr lang="en-US" b="1" i="1" dirty="0" err="1" smtClean="0"/>
              <a:t>Wittenburg</a:t>
            </a:r>
            <a:r>
              <a:rPr lang="en-US" b="1" i="1" dirty="0" smtClean="0"/>
              <a:t> &amp; others)</a:t>
            </a:r>
            <a:r>
              <a:rPr lang="en-US" b="1" dirty="0" smtClean="0"/>
              <a:t> </a:t>
            </a:r>
            <a:r>
              <a:rPr lang="en-US" dirty="0" smtClean="0"/>
              <a:t>60% of the population is comprised of youth making CSE very important in ensuring sustainable </a:t>
            </a:r>
            <a:r>
              <a:rPr lang="en-US" dirty="0" err="1" smtClean="0"/>
              <a:t>dev’t</a:t>
            </a:r>
            <a:r>
              <a:rPr lang="en-US" dirty="0" smtClean="0"/>
              <a:t>. However</a:t>
            </a:r>
            <a:r>
              <a:rPr lang="en-US" dirty="0"/>
              <a:t> </a:t>
            </a:r>
            <a:r>
              <a:rPr lang="en-US" dirty="0" smtClean="0"/>
              <a:t>implementation of CSE in the country is hampered by </a:t>
            </a:r>
            <a:r>
              <a:rPr lang="en-US" dirty="0"/>
              <a:t>a number of factors such as; the societal attitudes towards </a:t>
            </a:r>
            <a:r>
              <a:rPr lang="en-US" dirty="0" smtClean="0"/>
              <a:t>that hinder free discussions on sex </a:t>
            </a:r>
            <a:r>
              <a:rPr lang="en-US" dirty="0"/>
              <a:t>and </a:t>
            </a:r>
            <a:r>
              <a:rPr lang="en-US" dirty="0" smtClean="0"/>
              <a:t>sexuality . </a:t>
            </a:r>
            <a:r>
              <a:rPr lang="en-US" dirty="0"/>
              <a:t>It is </a:t>
            </a:r>
            <a:r>
              <a:rPr lang="en-US" dirty="0" smtClean="0"/>
              <a:t> a </a:t>
            </a:r>
            <a:r>
              <a:rPr lang="en-US" dirty="0"/>
              <a:t>taboo for children and young adults to discuss issues relating sexuality until when one is about to get married</a:t>
            </a:r>
            <a:r>
              <a:rPr lang="en-US" dirty="0" smtClean="0"/>
              <a:t>. (This is especially so in the rural areas where majority of the country’s youth reside). This has negative implication on access to information on SRHR and leaves youth exposed to cultural misconceptions and taboos regarding their sexuality. </a:t>
            </a:r>
          </a:p>
          <a:p>
            <a:pPr algn="just"/>
            <a:r>
              <a:rPr lang="en-US" b="1" dirty="0" smtClean="0"/>
              <a:t>Zambia</a:t>
            </a:r>
            <a:r>
              <a:rPr lang="en-US" dirty="0" smtClean="0"/>
              <a:t>: A 2017 study by the UN Zambia revealed that </a:t>
            </a:r>
            <a:r>
              <a:rPr lang="en-US" dirty="0"/>
              <a:t>the pertinent details of CSE as stated in the </a:t>
            </a:r>
            <a:r>
              <a:rPr lang="en-US" dirty="0" err="1" smtClean="0"/>
              <a:t>countrty’s</a:t>
            </a:r>
            <a:r>
              <a:rPr lang="en-US" dirty="0" smtClean="0"/>
              <a:t> CSE policy </a:t>
            </a:r>
            <a:r>
              <a:rPr lang="en-US" dirty="0"/>
              <a:t>outcomes are ignored during its delivery in schools. For example while one of the outcomes of CSE is to prevent teenage pregnancies, CSE activities for achieving that outcome among girls in school have avoided discussions of the actual use of protection or contraceptives to meet that goal.</a:t>
            </a:r>
          </a:p>
          <a:p>
            <a:endParaRPr lang="en-US" dirty="0" smtClean="0"/>
          </a:p>
          <a:p>
            <a:endParaRPr lang="en-US" b="1" dirty="0"/>
          </a:p>
        </p:txBody>
      </p:sp>
    </p:spTree>
    <p:extLst>
      <p:ext uri="{BB962C8B-B14F-4D97-AF65-F5344CB8AC3E}">
        <p14:creationId xmlns:p14="http://schemas.microsoft.com/office/powerpoint/2010/main" val="5004224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The Case of Uganda</a:t>
            </a:r>
            <a:endParaRPr lang="en-US" b="1" dirty="0"/>
          </a:p>
        </p:txBody>
      </p:sp>
      <p:sp>
        <p:nvSpPr>
          <p:cNvPr id="3" name="Content Placeholder 2"/>
          <p:cNvSpPr>
            <a:spLocks noGrp="1"/>
          </p:cNvSpPr>
          <p:nvPr>
            <p:ph idx="1"/>
          </p:nvPr>
        </p:nvSpPr>
        <p:spPr>
          <a:xfrm>
            <a:off x="1371600" y="1504335"/>
            <a:ext cx="9601200" cy="4513007"/>
          </a:xfrm>
        </p:spPr>
        <p:txBody>
          <a:bodyPr/>
          <a:lstStyle/>
          <a:p>
            <a:pPr algn="just"/>
            <a:r>
              <a:rPr lang="en-US" dirty="0" smtClean="0"/>
              <a:t>Uganda has ratified all the instruments previously discussed, that require the provision of CSE to adolescents. However Up until March this year, Uganda did not have a specific policy to guide the teaching of CSE in schools.</a:t>
            </a:r>
          </a:p>
          <a:p>
            <a:pPr algn="just"/>
            <a:r>
              <a:rPr lang="en-GB" dirty="0" smtClean="0"/>
              <a:t>CSE </a:t>
            </a:r>
            <a:r>
              <a:rPr lang="en-GB" dirty="0"/>
              <a:t>was mainly in the realm of parents and relatives within the cultural setting of each family and community and the different religious denominations to which the families belong</a:t>
            </a:r>
            <a:r>
              <a:rPr lang="en-US" dirty="0"/>
              <a:t> </a:t>
            </a:r>
            <a:r>
              <a:rPr lang="en-US" dirty="0" smtClean="0"/>
              <a:t> (preamble to the NFSE).</a:t>
            </a:r>
          </a:p>
          <a:p>
            <a:pPr algn="just"/>
            <a:r>
              <a:rPr lang="en-GB" dirty="0"/>
              <a:t>This role was complimented by a number of government </a:t>
            </a:r>
            <a:r>
              <a:rPr lang="en-GB" dirty="0" smtClean="0"/>
              <a:t>programs such as </a:t>
            </a:r>
            <a:r>
              <a:rPr lang="en-GB" dirty="0"/>
              <a:t>t</a:t>
            </a:r>
            <a:r>
              <a:rPr lang="en-GB" dirty="0" smtClean="0"/>
              <a:t>he </a:t>
            </a:r>
            <a:r>
              <a:rPr lang="en-GB" dirty="0"/>
              <a:t>Presidential Initiative on AIDS Strategy to Youth </a:t>
            </a:r>
            <a:r>
              <a:rPr lang="en-GB" dirty="0" smtClean="0"/>
              <a:t>(PIASCY) </a:t>
            </a:r>
            <a:r>
              <a:rPr lang="en-GB" dirty="0"/>
              <a:t>that were rolled out in the school agenda and different programs by civil society organizations in </a:t>
            </a:r>
            <a:r>
              <a:rPr lang="en-GB" dirty="0" smtClean="0"/>
              <a:t>schools such as the ‘Love Waits’ program by the Family Life Network (FLN). </a:t>
            </a:r>
          </a:p>
        </p:txBody>
      </p:sp>
    </p:spTree>
    <p:extLst>
      <p:ext uri="{BB962C8B-B14F-4D97-AF65-F5344CB8AC3E}">
        <p14:creationId xmlns:p14="http://schemas.microsoft.com/office/powerpoint/2010/main" val="3633361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Legal and policy framework on CSE</a:t>
            </a:r>
            <a:endParaRPr lang="en-US" b="1" dirty="0"/>
          </a:p>
        </p:txBody>
      </p:sp>
      <p:sp>
        <p:nvSpPr>
          <p:cNvPr id="3" name="Content Placeholder 2"/>
          <p:cNvSpPr>
            <a:spLocks noGrp="1"/>
          </p:cNvSpPr>
          <p:nvPr>
            <p:ph idx="1"/>
          </p:nvPr>
        </p:nvSpPr>
        <p:spPr>
          <a:xfrm>
            <a:off x="1371600" y="2286000"/>
            <a:ext cx="9601200" cy="4397188"/>
          </a:xfrm>
        </p:spPr>
        <p:txBody>
          <a:bodyPr>
            <a:normAutofit/>
          </a:bodyPr>
          <a:lstStyle/>
          <a:p>
            <a:pPr lvl="0" algn="just"/>
            <a:r>
              <a:rPr lang="en-US" sz="1800" b="1" dirty="0">
                <a:solidFill>
                  <a:schemeClr val="tx1"/>
                </a:solidFill>
              </a:rPr>
              <a:t>The </a:t>
            </a:r>
            <a:r>
              <a:rPr lang="en-US" sz="1800" b="1" dirty="0" smtClean="0">
                <a:solidFill>
                  <a:schemeClr val="tx1"/>
                </a:solidFill>
              </a:rPr>
              <a:t>Constitution: </a:t>
            </a:r>
            <a:r>
              <a:rPr lang="en-US" sz="1800" dirty="0" smtClean="0">
                <a:solidFill>
                  <a:schemeClr val="tx1"/>
                </a:solidFill>
              </a:rPr>
              <a:t>No </a:t>
            </a:r>
            <a:r>
              <a:rPr lang="en-US" sz="1800" dirty="0">
                <a:solidFill>
                  <a:schemeClr val="tx1"/>
                </a:solidFill>
              </a:rPr>
              <a:t>express provisions: NODPSP XIV requires states to ensure access to education for all </a:t>
            </a:r>
            <a:r>
              <a:rPr lang="en-US" sz="1800" dirty="0" smtClean="0">
                <a:solidFill>
                  <a:schemeClr val="tx1"/>
                </a:solidFill>
              </a:rPr>
              <a:t>Ugandans; A.4 </a:t>
            </a:r>
            <a:r>
              <a:rPr lang="en-US" sz="1800" dirty="0">
                <a:solidFill>
                  <a:schemeClr val="tx1"/>
                </a:solidFill>
              </a:rPr>
              <a:t>on equality and </a:t>
            </a:r>
            <a:r>
              <a:rPr lang="en-US" sz="1800" dirty="0" smtClean="0">
                <a:solidFill>
                  <a:schemeClr val="tx1"/>
                </a:solidFill>
              </a:rPr>
              <a:t>non-discrimination; A.30 </a:t>
            </a:r>
            <a:r>
              <a:rPr lang="mr-IN" sz="1800" dirty="0">
                <a:solidFill>
                  <a:schemeClr val="tx1"/>
                </a:solidFill>
              </a:rPr>
              <a:t>–</a:t>
            </a:r>
            <a:r>
              <a:rPr lang="en-US" sz="1800" dirty="0">
                <a:solidFill>
                  <a:schemeClr val="tx1"/>
                </a:solidFill>
              </a:rPr>
              <a:t>right to </a:t>
            </a:r>
            <a:r>
              <a:rPr lang="en-US" sz="1800" dirty="0" smtClean="0">
                <a:solidFill>
                  <a:schemeClr val="tx1"/>
                </a:solidFill>
              </a:rPr>
              <a:t>education; A</a:t>
            </a:r>
            <a:r>
              <a:rPr lang="en-US" sz="1800" dirty="0">
                <a:solidFill>
                  <a:schemeClr val="tx1"/>
                </a:solidFill>
              </a:rPr>
              <a:t>. 34-right to basic education of children which is the responsibility of both the state and parents.</a:t>
            </a:r>
          </a:p>
          <a:p>
            <a:pPr algn="just"/>
            <a:r>
              <a:rPr lang="en-US" sz="1800" b="1" dirty="0" smtClean="0"/>
              <a:t>The </a:t>
            </a:r>
            <a:r>
              <a:rPr lang="en-US" sz="1800" b="1" dirty="0"/>
              <a:t>National Adolescent Health Policy for Uganda (2004</a:t>
            </a:r>
            <a:r>
              <a:rPr lang="en-US" sz="1800" b="1" dirty="0" smtClean="0"/>
              <a:t>); </a:t>
            </a:r>
            <a:r>
              <a:rPr lang="en-US" sz="1800" dirty="0" smtClean="0"/>
              <a:t> </a:t>
            </a:r>
            <a:r>
              <a:rPr lang="en-US" sz="1800" dirty="0"/>
              <a:t>is supporting the mainstreaming </a:t>
            </a:r>
            <a:r>
              <a:rPr lang="en-US" sz="1800" dirty="0" smtClean="0"/>
              <a:t>of adolescent </a:t>
            </a:r>
            <a:r>
              <a:rPr lang="en-US" sz="1800" dirty="0"/>
              <a:t>health concerns in the national development process so as to improve the quality of life </a:t>
            </a:r>
            <a:r>
              <a:rPr lang="en-US" sz="1800" dirty="0" smtClean="0"/>
              <a:t>and standard </a:t>
            </a:r>
            <a:r>
              <a:rPr lang="en-US" sz="1800" dirty="0"/>
              <a:t>of living of young </a:t>
            </a:r>
            <a:r>
              <a:rPr lang="en-US" sz="1800" dirty="0" smtClean="0"/>
              <a:t>people. The </a:t>
            </a:r>
            <a:r>
              <a:rPr lang="en-US" sz="1800" dirty="0"/>
              <a:t>document contains statements directed at key </a:t>
            </a:r>
            <a:r>
              <a:rPr lang="en-US" sz="1800" dirty="0" smtClean="0"/>
              <a:t>adolescent SRH </a:t>
            </a:r>
            <a:r>
              <a:rPr lang="en-US" sz="1800" dirty="0"/>
              <a:t>issues such as</a:t>
            </a:r>
            <a:r>
              <a:rPr lang="en-US" sz="1800" dirty="0" smtClean="0"/>
              <a:t>:  Increasing </a:t>
            </a:r>
            <a:r>
              <a:rPr lang="en-US" sz="1800" dirty="0"/>
              <a:t>availability of contraceptives to young people to avoid unwanted pregnancies </a:t>
            </a:r>
            <a:r>
              <a:rPr lang="en-US" sz="1800" dirty="0" smtClean="0"/>
              <a:t>, </a:t>
            </a:r>
            <a:r>
              <a:rPr lang="en-US" sz="1800" dirty="0"/>
              <a:t>Reviewing the abortion </a:t>
            </a:r>
            <a:r>
              <a:rPr lang="en-US" sz="1800" dirty="0" smtClean="0"/>
              <a:t>law,  </a:t>
            </a:r>
            <a:r>
              <a:rPr lang="en-US" sz="1800" dirty="0"/>
              <a:t>Reduction of harmful traditional practices </a:t>
            </a:r>
            <a:r>
              <a:rPr lang="en-US" sz="1800" dirty="0" smtClean="0"/>
              <a:t>, Re-admission </a:t>
            </a:r>
            <a:r>
              <a:rPr lang="en-US" sz="1800" dirty="0"/>
              <a:t>of schoolgirls to the education system following delivery. </a:t>
            </a:r>
            <a:endParaRPr lang="en-US" sz="1800" dirty="0" smtClean="0"/>
          </a:p>
          <a:p>
            <a:pPr algn="just"/>
            <a:r>
              <a:rPr lang="en-US" sz="1800" b="1" dirty="0" smtClean="0"/>
              <a:t>The Education </a:t>
            </a:r>
            <a:r>
              <a:rPr lang="en-US" sz="1800" b="1" dirty="0"/>
              <a:t>and Sports Sector </a:t>
            </a:r>
            <a:r>
              <a:rPr lang="en-US" sz="1800" b="1" dirty="0" smtClean="0"/>
              <a:t>National Policy </a:t>
            </a:r>
            <a:r>
              <a:rPr lang="en-US" sz="1800" b="1" dirty="0"/>
              <a:t>Guidelines on </a:t>
            </a:r>
            <a:r>
              <a:rPr lang="en-US" sz="1800" b="1" dirty="0" smtClean="0"/>
              <a:t>HIV/AIDS (2006) </a:t>
            </a:r>
            <a:r>
              <a:rPr lang="en-US" sz="1800" dirty="0"/>
              <a:t>in which one of the aims is to raise the knowledge base of </a:t>
            </a:r>
            <a:r>
              <a:rPr lang="en-US" sz="1800" dirty="0" smtClean="0"/>
              <a:t>learners, students </a:t>
            </a:r>
            <a:r>
              <a:rPr lang="en-US" sz="1800" dirty="0"/>
              <a:t>and education managers on HIV/AIDS.</a:t>
            </a:r>
            <a:endParaRPr lang="en-US" sz="1800" b="1" dirty="0"/>
          </a:p>
          <a:p>
            <a:endParaRPr lang="en-US" dirty="0"/>
          </a:p>
        </p:txBody>
      </p:sp>
    </p:spTree>
    <p:extLst>
      <p:ext uri="{BB962C8B-B14F-4D97-AF65-F5344CB8AC3E}">
        <p14:creationId xmlns:p14="http://schemas.microsoft.com/office/powerpoint/2010/main" val="5382539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The National Framework on Sexuality Education (NSFE)</a:t>
            </a:r>
            <a:endParaRPr lang="en-US" b="1" dirty="0"/>
          </a:p>
        </p:txBody>
      </p:sp>
      <p:sp>
        <p:nvSpPr>
          <p:cNvPr id="3" name="Content Placeholder 2"/>
          <p:cNvSpPr>
            <a:spLocks noGrp="1"/>
          </p:cNvSpPr>
          <p:nvPr>
            <p:ph idx="1"/>
          </p:nvPr>
        </p:nvSpPr>
        <p:spPr>
          <a:xfrm>
            <a:off x="1371600" y="2285999"/>
            <a:ext cx="9601200" cy="4719919"/>
          </a:xfrm>
        </p:spPr>
        <p:txBody>
          <a:bodyP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b="1" dirty="0" smtClean="0"/>
              <a:t>Background to the NFSE </a:t>
            </a:r>
          </a:p>
          <a:p>
            <a:pPr marL="0" marR="0" lvl="0" indent="0" algn="ctr" defTabSz="914400" eaLnBrk="1" fontAlgn="auto" latinLnBrk="0" hangingPunct="1">
              <a:lnSpc>
                <a:spcPct val="100000"/>
              </a:lnSpc>
              <a:spcBef>
                <a:spcPts val="0"/>
              </a:spcBef>
              <a:spcAft>
                <a:spcPts val="0"/>
              </a:spcAft>
              <a:buClrTx/>
              <a:buSzTx/>
              <a:buFontTx/>
              <a:buNone/>
              <a:tabLst/>
              <a:defRPr/>
            </a:pPr>
            <a:endParaRPr lang="en-US" b="1" dirty="0" smtClean="0"/>
          </a:p>
          <a:p>
            <a:pPr>
              <a:lnSpc>
                <a:spcPct val="100000"/>
              </a:lnSpc>
              <a:spcBef>
                <a:spcPts val="0"/>
              </a:spcBef>
              <a:spcAft>
                <a:spcPts val="0"/>
              </a:spcAft>
            </a:pPr>
            <a:r>
              <a:rPr lang="en-US" sz="1800" dirty="0" smtClean="0"/>
              <a:t>Was enacted in the wake of a huge normative gap </a:t>
            </a:r>
            <a:r>
              <a:rPr lang="en-GB" sz="1800" dirty="0"/>
              <a:t>in the protection of the right to sexuality education in Uganda. </a:t>
            </a:r>
          </a:p>
          <a:p>
            <a:pPr>
              <a:lnSpc>
                <a:spcPct val="100000"/>
              </a:lnSpc>
              <a:spcBef>
                <a:spcPts val="0"/>
              </a:spcBef>
              <a:spcAft>
                <a:spcPts val="0"/>
              </a:spcAft>
            </a:pPr>
            <a:endParaRPr lang="en-GB" sz="1800" dirty="0" smtClean="0"/>
          </a:p>
          <a:p>
            <a:pPr>
              <a:lnSpc>
                <a:spcPct val="100000"/>
              </a:lnSpc>
              <a:spcBef>
                <a:spcPts val="0"/>
              </a:spcBef>
              <a:spcAft>
                <a:spcPts val="0"/>
              </a:spcAft>
            </a:pPr>
            <a:r>
              <a:rPr lang="en-GB" sz="1800" dirty="0" smtClean="0"/>
              <a:t>The NSFE was prompted by a draft policy on CSE that was presented by CSOs to the Ministry of Education and Sports (</a:t>
            </a:r>
            <a:r>
              <a:rPr lang="en-GB" sz="1800" dirty="0" err="1" smtClean="0"/>
              <a:t>MoES</a:t>
            </a:r>
            <a:r>
              <a:rPr lang="en-GB" sz="1800" dirty="0" smtClean="0"/>
              <a:t>) in 2016. The CSO draft policy arose out of the need to address different SRH challenges faced by adolescents and existing gaps in teaching of CSE in schools.</a:t>
            </a:r>
          </a:p>
          <a:p>
            <a:pPr>
              <a:lnSpc>
                <a:spcPct val="100000"/>
              </a:lnSpc>
              <a:spcBef>
                <a:spcPts val="0"/>
              </a:spcBef>
              <a:spcAft>
                <a:spcPts val="0"/>
              </a:spcAft>
            </a:pPr>
            <a:endParaRPr lang="en-GB" sz="1800" dirty="0" smtClean="0"/>
          </a:p>
          <a:p>
            <a:pPr algn="just">
              <a:lnSpc>
                <a:spcPct val="100000"/>
              </a:lnSpc>
              <a:spcBef>
                <a:spcPts val="0"/>
              </a:spcBef>
              <a:spcAft>
                <a:spcPts val="0"/>
              </a:spcAft>
            </a:pPr>
            <a:r>
              <a:rPr lang="en-GB" sz="1800" dirty="0" smtClean="0"/>
              <a:t>(</a:t>
            </a:r>
            <a:r>
              <a:rPr lang="en-GB" sz="1800" i="1" dirty="0" smtClean="0"/>
              <a:t>Daily monitor 16 May 2018</a:t>
            </a:r>
            <a:r>
              <a:rPr lang="en-GB" sz="1800" dirty="0" smtClean="0"/>
              <a:t>) However this policy was not well received by the parliament, public, religious leaders and first lady who is the Minister of </a:t>
            </a:r>
            <a:r>
              <a:rPr lang="en-GB" sz="1800" dirty="0" err="1" smtClean="0"/>
              <a:t>MoES</a:t>
            </a:r>
            <a:r>
              <a:rPr lang="en-GB" sz="1800" dirty="0" smtClean="0"/>
              <a:t>. First Lady claimed that ’CSE’ was aimed at targeting schools as recruitment grounds for homosexuality. She firmly rejected the concept of CSE because it includes ideas like sexual </a:t>
            </a:r>
            <a:r>
              <a:rPr lang="en-GB" sz="1800" dirty="0"/>
              <a:t>rights”, “sexual tolerance”, “sexual choices”, “sexual differences” and “non-judgmental” attitude to any sexual orientation</a:t>
            </a:r>
            <a:r>
              <a:rPr lang="en-GB" dirty="0"/>
              <a:t>.”</a:t>
            </a:r>
            <a:endParaRPr lang="en-US" b="1" dirty="0"/>
          </a:p>
        </p:txBody>
      </p:sp>
    </p:spTree>
    <p:extLst>
      <p:ext uri="{BB962C8B-B14F-4D97-AF65-F5344CB8AC3E}">
        <p14:creationId xmlns:p14="http://schemas.microsoft.com/office/powerpoint/2010/main" val="1611233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National Framework on Sexuality Education (NSFE)</a:t>
            </a:r>
            <a:endParaRPr lang="en-US" dirty="0"/>
          </a:p>
        </p:txBody>
      </p:sp>
      <p:sp>
        <p:nvSpPr>
          <p:cNvPr id="3" name="Content Placeholder 2"/>
          <p:cNvSpPr>
            <a:spLocks noGrp="1"/>
          </p:cNvSpPr>
          <p:nvPr>
            <p:ph idx="1"/>
          </p:nvPr>
        </p:nvSpPr>
        <p:spPr>
          <a:xfrm>
            <a:off x="1371600" y="2286000"/>
            <a:ext cx="9601200" cy="4572000"/>
          </a:xfrm>
        </p:spPr>
        <p:txBody>
          <a:bodyPr>
            <a:normAutofit/>
          </a:bodyPr>
          <a:lstStyle/>
          <a:p>
            <a:pPr algn="just"/>
            <a:r>
              <a:rPr lang="en-GB" sz="1800" dirty="0" smtClean="0"/>
              <a:t>Biased media reporting on CSE attracted a lot of backlash from the public, religious leaders and cultural institutions who mistook ‘sexuality education’ for ‘sex education.’</a:t>
            </a:r>
          </a:p>
          <a:p>
            <a:pPr algn="just"/>
            <a:r>
              <a:rPr lang="en-GB" sz="1800" dirty="0" smtClean="0"/>
              <a:t>This media frenzy prompted a resolution </a:t>
            </a:r>
            <a:r>
              <a:rPr lang="en-GB" sz="1800" dirty="0"/>
              <a:t>by Parliament to ban on teaching of CSE in all schools in Uganda as it emphasizes values, practices and behaviours that do not auger with Ugandan customs and aspirations</a:t>
            </a:r>
            <a:r>
              <a:rPr lang="en-US" sz="1800" dirty="0"/>
              <a:t> </a:t>
            </a:r>
            <a:r>
              <a:rPr lang="en-US" sz="1800" dirty="0" smtClean="0"/>
              <a:t> (Daily Monitor of 15</a:t>
            </a:r>
            <a:r>
              <a:rPr lang="en-US" sz="1800" baseline="30000" dirty="0" smtClean="0"/>
              <a:t>th</a:t>
            </a:r>
            <a:r>
              <a:rPr lang="en-US" sz="1800" dirty="0" smtClean="0"/>
              <a:t> January 2017).</a:t>
            </a:r>
          </a:p>
          <a:p>
            <a:pPr algn="just"/>
            <a:r>
              <a:rPr lang="en-GB" sz="1800" dirty="0"/>
              <a:t>This open ban on CSE was supposed to remain effective until the Ministry of Education and Sports (</a:t>
            </a:r>
            <a:r>
              <a:rPr lang="en-GB" sz="1800" dirty="0" err="1"/>
              <a:t>MoES</a:t>
            </a:r>
            <a:r>
              <a:rPr lang="en-GB" sz="1800" dirty="0"/>
              <a:t>) adopted a new policy on CSE.</a:t>
            </a:r>
            <a:r>
              <a:rPr lang="en-US" sz="1800" dirty="0"/>
              <a:t> </a:t>
            </a:r>
            <a:endParaRPr lang="en-US" sz="1800" dirty="0" smtClean="0"/>
          </a:p>
          <a:p>
            <a:pPr algn="just"/>
            <a:r>
              <a:rPr lang="en-GB" sz="1800" dirty="0"/>
              <a:t>During this hiatus, the Civil Society led by the Centre for Health Human Rights and Development sued the government in January of 2017 arguing that the delay in passing the CSE policy has far reaching impacts on the number of rights of children and young adults.</a:t>
            </a:r>
            <a:r>
              <a:rPr lang="en-US" sz="1800" dirty="0"/>
              <a:t> </a:t>
            </a:r>
            <a:endParaRPr lang="en-US" sz="1800" dirty="0" smtClean="0"/>
          </a:p>
          <a:p>
            <a:pPr algn="just"/>
            <a:r>
              <a:rPr lang="en-US" sz="1800" dirty="0" smtClean="0"/>
              <a:t>The </a:t>
            </a:r>
            <a:r>
              <a:rPr lang="en-US" sz="1800" dirty="0" err="1" smtClean="0"/>
              <a:t>MoES</a:t>
            </a:r>
            <a:r>
              <a:rPr lang="en-US" sz="1800" dirty="0" smtClean="0"/>
              <a:t> later passed the NSFE in March 2018. </a:t>
            </a:r>
            <a:endParaRPr lang="en-US" sz="1800" dirty="0"/>
          </a:p>
          <a:p>
            <a:pPr algn="just"/>
            <a:r>
              <a:rPr lang="en-US" sz="1800" dirty="0" smtClean="0"/>
              <a:t>Religious and cultural values provide the </a:t>
            </a:r>
            <a:r>
              <a:rPr lang="en-US" sz="1800" dirty="0"/>
              <a:t>compass of what is to be taught on matters </a:t>
            </a:r>
            <a:r>
              <a:rPr lang="en-US" sz="1800" dirty="0" smtClean="0"/>
              <a:t>of sexuality </a:t>
            </a:r>
            <a:r>
              <a:rPr lang="en-US" sz="1800" dirty="0"/>
              <a:t>education</a:t>
            </a:r>
            <a:r>
              <a:rPr lang="en-US" sz="1800" dirty="0" smtClean="0"/>
              <a:t>. (</a:t>
            </a:r>
            <a:r>
              <a:rPr lang="en-US" sz="1800" i="1" dirty="0"/>
              <a:t>Preamble to the </a:t>
            </a:r>
            <a:r>
              <a:rPr lang="en-US" sz="1800" i="1" dirty="0" smtClean="0"/>
              <a:t>NSFE</a:t>
            </a:r>
            <a:r>
              <a:rPr lang="en-US" sz="1800" dirty="0" smtClean="0"/>
              <a:t>)</a:t>
            </a:r>
          </a:p>
          <a:p>
            <a:pPr algn="just"/>
            <a:endParaRPr lang="en-US" sz="1800" dirty="0"/>
          </a:p>
        </p:txBody>
      </p:sp>
    </p:spTree>
    <p:extLst>
      <p:ext uri="{BB962C8B-B14F-4D97-AF65-F5344CB8AC3E}">
        <p14:creationId xmlns:p14="http://schemas.microsoft.com/office/powerpoint/2010/main" val="4143524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National Framework on Sexuality Education (NSFE)</a:t>
            </a:r>
          </a:p>
        </p:txBody>
      </p:sp>
      <p:sp>
        <p:nvSpPr>
          <p:cNvPr id="3" name="Content Placeholder 2"/>
          <p:cNvSpPr>
            <a:spLocks noGrp="1"/>
          </p:cNvSpPr>
          <p:nvPr>
            <p:ph idx="1"/>
          </p:nvPr>
        </p:nvSpPr>
        <p:spPr>
          <a:xfrm>
            <a:off x="1371600" y="2286000"/>
            <a:ext cx="9601200" cy="4289612"/>
          </a:xfrm>
        </p:spPr>
        <p:txBody>
          <a:bodyPr>
            <a:normAutofit fontScale="70000" lnSpcReduction="20000"/>
          </a:bodyPr>
          <a:lstStyle/>
          <a:p>
            <a:pPr algn="just"/>
            <a:r>
              <a:rPr lang="en-GB" sz="2900" dirty="0" smtClean="0"/>
              <a:t>NSFE </a:t>
            </a:r>
            <a:r>
              <a:rPr lang="en-GB" sz="2900" dirty="0"/>
              <a:t>Seeks to aid in the achievement of the Country’s vision 2040 which aims at transforming Uganda from a predominantly low income to a competitive upper middle income country. This vision entails a sustainable human resource.</a:t>
            </a:r>
          </a:p>
          <a:p>
            <a:pPr algn="just"/>
            <a:r>
              <a:rPr lang="en-GB" sz="2900" dirty="0" smtClean="0"/>
              <a:t>Uganda </a:t>
            </a:r>
            <a:r>
              <a:rPr lang="en-GB" sz="2900" dirty="0"/>
              <a:t>has more than 34 million people and 33% of these are young people below the age of </a:t>
            </a:r>
            <a:r>
              <a:rPr lang="en-GB" sz="2900" dirty="0" smtClean="0"/>
              <a:t>19. This has both </a:t>
            </a:r>
            <a:r>
              <a:rPr lang="en-US" sz="2900" dirty="0"/>
              <a:t>+</a:t>
            </a:r>
            <a:r>
              <a:rPr lang="en-GB" sz="2900" dirty="0" err="1" smtClean="0"/>
              <a:t>ve</a:t>
            </a:r>
            <a:r>
              <a:rPr lang="en-GB" sz="2900" dirty="0" smtClean="0"/>
              <a:t> and </a:t>
            </a:r>
            <a:r>
              <a:rPr lang="mr-IN" sz="2900" dirty="0" smtClean="0"/>
              <a:t>–</a:t>
            </a:r>
            <a:r>
              <a:rPr lang="en-GB" sz="2900" dirty="0" err="1" smtClean="0"/>
              <a:t>ve</a:t>
            </a:r>
            <a:r>
              <a:rPr lang="en-GB" sz="2900" dirty="0" smtClean="0"/>
              <a:t> implications. </a:t>
            </a:r>
            <a:r>
              <a:rPr lang="en-GB" sz="2900" dirty="0"/>
              <a:t>Y</a:t>
            </a:r>
            <a:r>
              <a:rPr lang="en-GB" sz="2900" dirty="0" smtClean="0"/>
              <a:t>outh population offers a great opportunity for accelerating sustainable economic </a:t>
            </a:r>
            <a:r>
              <a:rPr lang="en-GB" sz="2900" dirty="0" err="1" smtClean="0"/>
              <a:t>dev’t</a:t>
            </a:r>
            <a:r>
              <a:rPr lang="en-GB" sz="2900" dirty="0" smtClean="0"/>
              <a:t>. However they also face a number of SRH challenges in this stage of their lives that can negatively impact on </a:t>
            </a:r>
            <a:r>
              <a:rPr lang="en-GB" sz="2900" dirty="0" err="1" smtClean="0"/>
              <a:t>dev’t</a:t>
            </a:r>
            <a:r>
              <a:rPr lang="en-GB" sz="2900" dirty="0" smtClean="0"/>
              <a:t>. In this regard NFSE targets to use SE as a tool to achieve zero </a:t>
            </a:r>
            <a:r>
              <a:rPr lang="en-GB" sz="2900" dirty="0"/>
              <a:t>new HIV and sexually transmitted infections; zero teenage and unplanned pregnancies; zero sexual abuse of children and zero school drop out. </a:t>
            </a:r>
            <a:endParaRPr lang="en-GB" sz="2900" dirty="0" smtClean="0"/>
          </a:p>
          <a:p>
            <a:pPr algn="just"/>
            <a:r>
              <a:rPr lang="en-GB" sz="2900" dirty="0" smtClean="0"/>
              <a:t>Reiterates the definition of SE as provided by UNESCO and goes ahead to design a curriculum taking into age as a major guiding factor. Context and content of information is designed appropriately to fit the capacities of each child. </a:t>
            </a:r>
          </a:p>
          <a:p>
            <a:pPr algn="just"/>
            <a:r>
              <a:rPr lang="en-GB" sz="2900" dirty="0" smtClean="0"/>
              <a:t>The curriculum and learning outcomes in the NFSE are also heavily influenced by culture, religion and national values. </a:t>
            </a:r>
            <a:endParaRPr lang="en-US" sz="2900" dirty="0" smtClean="0"/>
          </a:p>
          <a:p>
            <a:endParaRPr lang="en-US" dirty="0"/>
          </a:p>
        </p:txBody>
      </p:sp>
    </p:spTree>
    <p:extLst>
      <p:ext uri="{BB962C8B-B14F-4D97-AF65-F5344CB8AC3E}">
        <p14:creationId xmlns:p14="http://schemas.microsoft.com/office/powerpoint/2010/main" val="15826545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H</a:t>
            </a:r>
            <a:r>
              <a:rPr lang="en-US" b="1" dirty="0" smtClean="0"/>
              <a:t>uman rights implications of the NFSE</a:t>
            </a:r>
            <a:endParaRPr lang="en-US" dirty="0"/>
          </a:p>
        </p:txBody>
      </p:sp>
      <p:sp>
        <p:nvSpPr>
          <p:cNvPr id="3" name="Content Placeholder 2"/>
          <p:cNvSpPr>
            <a:spLocks noGrp="1"/>
          </p:cNvSpPr>
          <p:nvPr>
            <p:ph idx="1"/>
          </p:nvPr>
        </p:nvSpPr>
        <p:spPr>
          <a:xfrm>
            <a:off x="1371600" y="2286000"/>
            <a:ext cx="9601200" cy="4455994"/>
          </a:xfrm>
        </p:spPr>
        <p:txBody>
          <a:bodyPr>
            <a:noAutofit/>
          </a:bodyPr>
          <a:lstStyle/>
          <a:p>
            <a:pPr algn="just"/>
            <a:r>
              <a:rPr lang="en-US" sz="1600" b="1" dirty="0" smtClean="0"/>
              <a:t>Abstinence only sex education policy</a:t>
            </a:r>
            <a:r>
              <a:rPr lang="en-US" sz="1600" dirty="0" smtClean="0"/>
              <a:t>: Abstinence and virginity until marriage is taught as the ‘best and only’ way to avoid teenage and unintended pregnancies and the transmission of HIV/AIDS and other STI/Ds</a:t>
            </a:r>
            <a:r>
              <a:rPr lang="en-US" sz="1600" dirty="0"/>
              <a:t>. (taught right from the age of 6 until 17 and </a:t>
            </a:r>
            <a:r>
              <a:rPr lang="en-US" sz="1600" dirty="0" smtClean="0"/>
              <a:t>beyond). Even though starting at the age of 13 various methods of prevention of pregnancy are to be tackled including where Reproductive services for adolescents can be sought, the Framework goes ahead to give a huge role to cultural  and religious institutions to promote societal taboos and values that encourage abstinence until marriage. </a:t>
            </a:r>
          </a:p>
          <a:p>
            <a:pPr algn="just"/>
            <a:r>
              <a:rPr lang="en-US" sz="1600" dirty="0" smtClean="0"/>
              <a:t>Even though the abstinence only policy is great asset in encouraging youth to delay their sexual debut, it has human rights implications. In </a:t>
            </a:r>
            <a:r>
              <a:rPr lang="en-US" sz="1600" dirty="0"/>
              <a:t>abstinence-only sex education, there is not a program within to plan for pregnancy or control birth spacing. As the only tenant is to abstain from sexual relations until marriage, once in marriage this feature is not utilized</a:t>
            </a:r>
            <a:r>
              <a:rPr lang="en-US" sz="1600" dirty="0" smtClean="0"/>
              <a:t>. Girls can not learn about their right to control their fertility, the right to chose any method of contraception or realize their right to family planning education as protected under A.13 of the Maputo Protocol.</a:t>
            </a:r>
            <a:endParaRPr lang="en-US" sz="1600" i="1" dirty="0"/>
          </a:p>
          <a:p>
            <a:pPr algn="just"/>
            <a:r>
              <a:rPr lang="en-US" sz="1600" i="1" dirty="0" smtClean="0"/>
              <a:t>Gives educators the liberty to prioritize topics in the teaching of SE in the event of resource, time or staff constraints. This gives wide discretion to educators to censor information based on their personal prejudices, cultural and religious values. </a:t>
            </a:r>
          </a:p>
        </p:txBody>
      </p:sp>
    </p:spTree>
    <p:extLst>
      <p:ext uri="{BB962C8B-B14F-4D97-AF65-F5344CB8AC3E}">
        <p14:creationId xmlns:p14="http://schemas.microsoft.com/office/powerpoint/2010/main" val="6943858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H</a:t>
            </a:r>
            <a:r>
              <a:rPr lang="en-US" b="1" dirty="0" smtClean="0"/>
              <a:t>uman rights implications of the NFSE</a:t>
            </a:r>
            <a:endParaRPr lang="en-US" dirty="0"/>
          </a:p>
        </p:txBody>
      </p:sp>
      <p:sp>
        <p:nvSpPr>
          <p:cNvPr id="3" name="Content Placeholder 2"/>
          <p:cNvSpPr>
            <a:spLocks noGrp="1"/>
          </p:cNvSpPr>
          <p:nvPr>
            <p:ph idx="1"/>
          </p:nvPr>
        </p:nvSpPr>
        <p:spPr>
          <a:xfrm>
            <a:off x="1371600" y="1578077"/>
            <a:ext cx="9601200" cy="5530645"/>
          </a:xfrm>
        </p:spPr>
        <p:txBody>
          <a:bodyPr>
            <a:normAutofit/>
          </a:bodyPr>
          <a:lstStyle/>
          <a:p>
            <a:pPr algn="just"/>
            <a:r>
              <a:rPr lang="en-US" b="1" i="1" dirty="0" smtClean="0"/>
              <a:t>Abortion:</a:t>
            </a:r>
            <a:r>
              <a:rPr lang="en-US" b="1" dirty="0" smtClean="0"/>
              <a:t> </a:t>
            </a:r>
            <a:r>
              <a:rPr lang="en-US" dirty="0" smtClean="0"/>
              <a:t>Teaching on issues of abortion are initiated at the age of 6 on wards with in-depth teachings on abortion started at the age of 13. Even though children will be taught on where to seek post-abortion services, they are not generally taught on safe abortion. This in essence  can be interpreted by adolescents to believe they can attempt to carry out abortions using crude methods and seek post-abortion care in health facilities. This a danger to their lives considering  that </a:t>
            </a:r>
            <a:r>
              <a:rPr lang="en-GB" dirty="0" smtClean="0"/>
              <a:t>teenage </a:t>
            </a:r>
            <a:r>
              <a:rPr lang="en-GB" dirty="0"/>
              <a:t>pregnancies are  one of the most devastating challenges to SRHR of adolescent girls and </a:t>
            </a:r>
            <a:r>
              <a:rPr lang="en-GB" dirty="0" smtClean="0"/>
              <a:t>account </a:t>
            </a:r>
            <a:r>
              <a:rPr lang="en-GB" dirty="0"/>
              <a:t>for 44% of maternal deaths in the country. </a:t>
            </a:r>
            <a:r>
              <a:rPr lang="en-GB" dirty="0" smtClean="0"/>
              <a:t>Most of these arise from unsafe abortions.</a:t>
            </a:r>
          </a:p>
          <a:p>
            <a:pPr algn="just"/>
            <a:r>
              <a:rPr lang="en-US" dirty="0" smtClean="0"/>
              <a:t>National </a:t>
            </a:r>
            <a:r>
              <a:rPr lang="en-US" dirty="0"/>
              <a:t>Reproductive Health Policies (including the NFSE) have created confusion about the correct legal status of terminating pregnancies. </a:t>
            </a:r>
            <a:r>
              <a:rPr lang="en-US" dirty="0" smtClean="0"/>
              <a:t>They provide for provision of post care abortion services yet these have been criminalized under the PCA.</a:t>
            </a:r>
          </a:p>
          <a:p>
            <a:pPr algn="just"/>
            <a:r>
              <a:rPr lang="en-US" dirty="0" smtClean="0"/>
              <a:t>A.22Constitution no one shall terminate the life of unborn child except as authorized by law. </a:t>
            </a:r>
            <a:r>
              <a:rPr lang="en-US" dirty="0"/>
              <a:t>S.224 </a:t>
            </a:r>
            <a:r>
              <a:rPr lang="en-US" dirty="0" smtClean="0"/>
              <a:t>Penal Code Act (PCA) permits </a:t>
            </a:r>
            <a:r>
              <a:rPr lang="en-US" dirty="0"/>
              <a:t>abortions only in cases of saving a mother’s life or owing to the woman’s state at the time. </a:t>
            </a:r>
          </a:p>
        </p:txBody>
      </p:sp>
    </p:spTree>
    <p:extLst>
      <p:ext uri="{BB962C8B-B14F-4D97-AF65-F5344CB8AC3E}">
        <p14:creationId xmlns:p14="http://schemas.microsoft.com/office/powerpoint/2010/main" val="19673683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H</a:t>
            </a:r>
            <a:r>
              <a:rPr lang="en-US" b="1" dirty="0" smtClean="0"/>
              <a:t>uman rights implications of the NFSE</a:t>
            </a:r>
            <a:endParaRPr lang="en-US" dirty="0"/>
          </a:p>
        </p:txBody>
      </p:sp>
      <p:sp>
        <p:nvSpPr>
          <p:cNvPr id="3" name="Content Placeholder 2"/>
          <p:cNvSpPr>
            <a:spLocks noGrp="1"/>
          </p:cNvSpPr>
          <p:nvPr>
            <p:ph idx="1"/>
          </p:nvPr>
        </p:nvSpPr>
        <p:spPr>
          <a:xfrm>
            <a:off x="1371600" y="1489587"/>
            <a:ext cx="9601200" cy="5220495"/>
          </a:xfrm>
        </p:spPr>
        <p:txBody>
          <a:bodyPr>
            <a:normAutofit/>
          </a:bodyPr>
          <a:lstStyle/>
          <a:p>
            <a:endParaRPr lang="en-GB" dirty="0" smtClean="0"/>
          </a:p>
          <a:p>
            <a:r>
              <a:rPr lang="en-US" dirty="0"/>
              <a:t>Section 212 PCA expressly criminalizes abortion without providing any exceptions as well as doctors who offer post-abortion care to women who have undertaken unsafe abortions. S.14 PCA attempts to procure abortion are criminal, S 142 PCA criminalizes procuring miscarriages, S.143 supplying of drugs for abortion is illegal. </a:t>
            </a:r>
            <a:endParaRPr lang="en-US" dirty="0" smtClean="0"/>
          </a:p>
          <a:p>
            <a:r>
              <a:rPr lang="en-GB" dirty="0"/>
              <a:t>Criminalisation of abortion in the country with limited exceptions denies adolescent girls who desire to access sex abortion services in instances of  sexual abuse. (</a:t>
            </a:r>
            <a:r>
              <a:rPr lang="en-GB" b="1" i="1" dirty="0"/>
              <a:t>The NFSE) </a:t>
            </a:r>
            <a:r>
              <a:rPr lang="en-GB" dirty="0"/>
              <a:t> 76% of children aged 8-18 years have experienced physical/emotional, sexual and economic violence.  24% of violence occurs in schools and girls are greater risk of abuse by males of all kinds</a:t>
            </a:r>
            <a:endParaRPr lang="en-US" dirty="0"/>
          </a:p>
          <a:p>
            <a:endParaRPr lang="en-US" i="1" dirty="0"/>
          </a:p>
          <a:p>
            <a:endParaRPr lang="en-GB" dirty="0" smtClean="0"/>
          </a:p>
          <a:p>
            <a:pPr algn="just"/>
            <a:endParaRPr lang="en-US" dirty="0"/>
          </a:p>
        </p:txBody>
      </p:sp>
    </p:spTree>
    <p:extLst>
      <p:ext uri="{BB962C8B-B14F-4D97-AF65-F5344CB8AC3E}">
        <p14:creationId xmlns:p14="http://schemas.microsoft.com/office/powerpoint/2010/main" val="14417979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H</a:t>
            </a:r>
            <a:r>
              <a:rPr lang="en-US" b="1" dirty="0" smtClean="0"/>
              <a:t>uman rights implications of the NFSE</a:t>
            </a:r>
            <a:endParaRPr lang="en-US" dirty="0"/>
          </a:p>
        </p:txBody>
      </p:sp>
      <p:sp>
        <p:nvSpPr>
          <p:cNvPr id="3" name="Content Placeholder 2"/>
          <p:cNvSpPr>
            <a:spLocks noGrp="1"/>
          </p:cNvSpPr>
          <p:nvPr>
            <p:ph idx="1"/>
          </p:nvPr>
        </p:nvSpPr>
        <p:spPr>
          <a:xfrm>
            <a:off x="1371600" y="1430594"/>
            <a:ext cx="9601200" cy="5427406"/>
          </a:xfrm>
        </p:spPr>
        <p:txBody>
          <a:bodyPr>
            <a:normAutofit lnSpcReduction="10000"/>
          </a:bodyPr>
          <a:lstStyle/>
          <a:p>
            <a:pPr algn="just"/>
            <a:r>
              <a:rPr lang="en-GB" b="1" i="1" dirty="0" smtClean="0"/>
              <a:t>Gender </a:t>
            </a:r>
            <a:r>
              <a:rPr lang="en-GB" dirty="0" smtClean="0"/>
              <a:t>: NFSE </a:t>
            </a:r>
            <a:r>
              <a:rPr lang="en-GB" dirty="0"/>
              <a:t>places a lot of emphasis on culture, religion and their influence on gender identity, gender roles, character, expectations and sexuality. This has potential to promote gender inequality and </a:t>
            </a:r>
            <a:r>
              <a:rPr lang="en-GB" dirty="0" smtClean="0"/>
              <a:t>frustrate efforts to  gender </a:t>
            </a:r>
            <a:r>
              <a:rPr lang="en-GB" dirty="0"/>
              <a:t>based </a:t>
            </a:r>
            <a:r>
              <a:rPr lang="en-GB" dirty="0" smtClean="0"/>
              <a:t>violence. </a:t>
            </a:r>
            <a:r>
              <a:rPr lang="en-GB" dirty="0"/>
              <a:t>This because Uganda is mainly a </a:t>
            </a:r>
            <a:r>
              <a:rPr lang="en-GB" dirty="0" smtClean="0"/>
              <a:t>patriarchal </a:t>
            </a:r>
            <a:r>
              <a:rPr lang="en-GB" dirty="0"/>
              <a:t>society whose values on gender perpetuate </a:t>
            </a:r>
            <a:r>
              <a:rPr lang="en-US" dirty="0"/>
              <a:t>perpetuate gender inequality and gender based violence. </a:t>
            </a:r>
            <a:endParaRPr lang="en-GB" dirty="0"/>
          </a:p>
          <a:p>
            <a:pPr algn="just"/>
            <a:r>
              <a:rPr lang="en-GB" b="1" i="1" dirty="0" smtClean="0"/>
              <a:t>LGBTI rights: </a:t>
            </a:r>
            <a:r>
              <a:rPr lang="en-GB" dirty="0" smtClean="0"/>
              <a:t>The </a:t>
            </a:r>
            <a:r>
              <a:rPr lang="en-GB" dirty="0"/>
              <a:t>NFSE doesn’t  include the unique needs of intersex person or LGBT persons especially in terms of SRHRs within the broader teachings of CSE</a:t>
            </a:r>
            <a:r>
              <a:rPr lang="en-US" dirty="0"/>
              <a:t>. </a:t>
            </a:r>
            <a:r>
              <a:rPr lang="en-GB" dirty="0"/>
              <a:t>It recognises male and female as the only gender citing religion and biological sex as the main determinant for gender identity.  It also  strictly caters for only heterosexual relationships during the teaching of CSE.  Additionally it creates a topic on ‘deviant sexual behaviour’ right from the age 6 onwards and for learners from 10 years on wards and although the policy doesn’t define what is meant by ‘deviant sexual behaviour’, this leaves it open for interpretation by different educators who can classify homosexuality as deviant sexual behaviour. </a:t>
            </a:r>
            <a:endParaRPr lang="en-GB" dirty="0" smtClean="0"/>
          </a:p>
          <a:p>
            <a:r>
              <a:rPr lang="en-GB" b="1" i="1" dirty="0" smtClean="0"/>
              <a:t>PWDs :</a:t>
            </a:r>
            <a:r>
              <a:rPr lang="en-GB" b="1" dirty="0" smtClean="0"/>
              <a:t> </a:t>
            </a:r>
            <a:r>
              <a:rPr lang="en-GB" dirty="0" smtClean="0"/>
              <a:t>The </a:t>
            </a:r>
            <a:r>
              <a:rPr lang="en-GB" dirty="0"/>
              <a:t>NSFE is silent on the reproductive health and rights of adolescents or children with disabilities. </a:t>
            </a:r>
            <a:r>
              <a:rPr lang="en-GB" dirty="0" smtClean="0"/>
              <a:t> PWDs are only mentioned once in the policy and are covered under the ‘Non-Communicable diseases and sexuality’ when teaching children of 6 to 9 years. </a:t>
            </a:r>
          </a:p>
          <a:p>
            <a:endParaRPr lang="en-US" dirty="0"/>
          </a:p>
        </p:txBody>
      </p:sp>
    </p:spTree>
    <p:extLst>
      <p:ext uri="{BB962C8B-B14F-4D97-AF65-F5344CB8AC3E}">
        <p14:creationId xmlns:p14="http://schemas.microsoft.com/office/powerpoint/2010/main" val="5299957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Concept of CSE</a:t>
            </a:r>
            <a:endParaRPr lang="en-US" b="1" dirty="0"/>
          </a:p>
        </p:txBody>
      </p:sp>
      <p:sp>
        <p:nvSpPr>
          <p:cNvPr id="3" name="Content Placeholder 2"/>
          <p:cNvSpPr>
            <a:spLocks noGrp="1"/>
          </p:cNvSpPr>
          <p:nvPr>
            <p:ph idx="1"/>
          </p:nvPr>
        </p:nvSpPr>
        <p:spPr/>
        <p:txBody>
          <a:bodyPr>
            <a:normAutofit lnSpcReduction="10000"/>
          </a:bodyPr>
          <a:lstStyle/>
          <a:p>
            <a:pPr lvl="0" algn="just"/>
            <a:r>
              <a:rPr lang="en-US" b="1" i="1" dirty="0">
                <a:latin typeface="Arial" charset="0"/>
                <a:ea typeface="Arial" charset="0"/>
                <a:cs typeface="Arial" charset="0"/>
              </a:rPr>
              <a:t>UNESCO Definition</a:t>
            </a:r>
            <a:r>
              <a:rPr lang="en-US" b="1" dirty="0">
                <a:latin typeface="Arial" charset="0"/>
                <a:ea typeface="Arial" charset="0"/>
                <a:cs typeface="Arial" charset="0"/>
              </a:rPr>
              <a:t>: </a:t>
            </a:r>
            <a:r>
              <a:rPr lang="en-GB" dirty="0">
                <a:latin typeface="Arial" charset="0"/>
                <a:ea typeface="Arial" charset="0"/>
                <a:cs typeface="Arial" charset="0"/>
              </a:rPr>
              <a:t>an ‘age appropriate, culturally relevant approach to teaching about sexuality and relationships by providing scientifically accurate, realistic, non-judgmental information</a:t>
            </a:r>
            <a:r>
              <a:rPr lang="en-GB" sz="1800" dirty="0"/>
              <a:t>.</a:t>
            </a:r>
            <a:r>
              <a:rPr lang="en-US" sz="1800" dirty="0"/>
              <a:t> </a:t>
            </a:r>
            <a:endParaRPr lang="en-US" sz="1800" dirty="0" smtClean="0"/>
          </a:p>
          <a:p>
            <a:pPr algn="just"/>
            <a:r>
              <a:rPr lang="en-US" dirty="0"/>
              <a:t>CSE is a crucial part of a good curriculum and is an essential way of improving the quality of life</a:t>
            </a:r>
            <a:r>
              <a:rPr lang="en-US" dirty="0" smtClean="0"/>
              <a:t>.</a:t>
            </a:r>
            <a:endParaRPr lang="en-US" dirty="0">
              <a:ea typeface="Arial" charset="0"/>
              <a:cs typeface="Arial" charset="0"/>
            </a:endParaRPr>
          </a:p>
          <a:p>
            <a:pPr algn="just"/>
            <a:r>
              <a:rPr lang="en-US" b="1" i="1" dirty="0" smtClean="0"/>
              <a:t>(Former special rapporteur on the right to education </a:t>
            </a:r>
            <a:r>
              <a:rPr lang="en-US" b="1" i="1" dirty="0" err="1" smtClean="0"/>
              <a:t>Vernor</a:t>
            </a:r>
            <a:r>
              <a:rPr lang="en-US" b="1" i="1" dirty="0" smtClean="0"/>
              <a:t> Muñoz) </a:t>
            </a:r>
            <a:r>
              <a:rPr lang="en-US" dirty="0" smtClean="0"/>
              <a:t>CSE must provide the tools needed for decision making  in relation sexuality </a:t>
            </a:r>
            <a:r>
              <a:rPr lang="en-US" dirty="0"/>
              <a:t> corresponding to the lifestyle </a:t>
            </a:r>
            <a:r>
              <a:rPr lang="en-US" dirty="0" smtClean="0"/>
              <a:t>which each </a:t>
            </a:r>
            <a:r>
              <a:rPr lang="en-US" dirty="0"/>
              <a:t>human being chooses in the context of his or her </a:t>
            </a:r>
            <a:r>
              <a:rPr lang="en-US" dirty="0" smtClean="0"/>
              <a:t>situation.</a:t>
            </a:r>
          </a:p>
          <a:p>
            <a:pPr algn="just"/>
            <a:r>
              <a:rPr lang="en-US" dirty="0" smtClean="0"/>
              <a:t>Omitting to provide CSE leaves boys and girls on their own as regards to the type of information they receive on sexuality. This allows them to receive negative information filled with prejudices and inaccuracies.</a:t>
            </a:r>
            <a:endParaRPr lang="en-US" dirty="0"/>
          </a:p>
        </p:txBody>
      </p:sp>
    </p:spTree>
    <p:extLst>
      <p:ext uri="{BB962C8B-B14F-4D97-AF65-F5344CB8AC3E}">
        <p14:creationId xmlns:p14="http://schemas.microsoft.com/office/powerpoint/2010/main" val="1428613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The scope of the right to sexuality education.</a:t>
            </a:r>
            <a:endParaRPr lang="en-US" b="1" dirty="0"/>
          </a:p>
        </p:txBody>
      </p:sp>
      <p:sp>
        <p:nvSpPr>
          <p:cNvPr id="3" name="Content Placeholder 2"/>
          <p:cNvSpPr>
            <a:spLocks noGrp="1"/>
          </p:cNvSpPr>
          <p:nvPr>
            <p:ph idx="1"/>
          </p:nvPr>
        </p:nvSpPr>
        <p:spPr>
          <a:xfrm>
            <a:off x="1371600" y="1930401"/>
            <a:ext cx="9601200" cy="4741332"/>
          </a:xfrm>
        </p:spPr>
        <p:txBody>
          <a:bodyPr>
            <a:normAutofit/>
          </a:bodyPr>
          <a:lstStyle/>
          <a:p>
            <a:pPr algn="just"/>
            <a:r>
              <a:rPr lang="en-GB" dirty="0"/>
              <a:t>CSE is a human right in itself and intricate within it is a plethora of other rights. </a:t>
            </a:r>
            <a:endParaRPr lang="en-GB" dirty="0" smtClean="0"/>
          </a:p>
          <a:p>
            <a:pPr algn="just"/>
            <a:r>
              <a:rPr lang="en-GB" dirty="0"/>
              <a:t>CSE is part of the right to the highest attainable standard </a:t>
            </a:r>
            <a:r>
              <a:rPr lang="en-GB" dirty="0" smtClean="0"/>
              <a:t>of Sexual and Reproductive Health (SRH). </a:t>
            </a:r>
          </a:p>
          <a:p>
            <a:pPr algn="just"/>
            <a:r>
              <a:rPr lang="en-GB" b="1" i="1" dirty="0" smtClean="0"/>
              <a:t>The International Conference on Population &amp; Development (ICPD 1994) </a:t>
            </a:r>
            <a:r>
              <a:rPr lang="en-GB" dirty="0" smtClean="0"/>
              <a:t>defines reproductive health as a </a:t>
            </a:r>
            <a:r>
              <a:rPr lang="en-US" dirty="0" smtClean="0"/>
              <a:t>state </a:t>
            </a:r>
            <a:r>
              <a:rPr lang="en-US" dirty="0"/>
              <a:t>of complete physical, mental and social well-being and not merely the absence of disease or infirmity, in all matters relating to the reproductive system and to its function and processes. </a:t>
            </a:r>
            <a:endParaRPr lang="en-US" dirty="0" smtClean="0"/>
          </a:p>
          <a:p>
            <a:pPr algn="just"/>
            <a:r>
              <a:rPr lang="en-US" dirty="0" smtClean="0"/>
              <a:t>ICPD attributes poor reproductive health to </a:t>
            </a:r>
            <a:r>
              <a:rPr lang="en-US" dirty="0"/>
              <a:t>inadequate levels of knowledge </a:t>
            </a:r>
            <a:r>
              <a:rPr lang="en-US" dirty="0" smtClean="0"/>
              <a:t>about human </a:t>
            </a:r>
            <a:r>
              <a:rPr lang="en-US" dirty="0"/>
              <a:t>sexuality and inappropriate or poor-quality </a:t>
            </a:r>
            <a:r>
              <a:rPr lang="en-US" dirty="0" smtClean="0"/>
              <a:t>reproductive health </a:t>
            </a:r>
            <a:r>
              <a:rPr lang="en-US" dirty="0"/>
              <a:t>information and </a:t>
            </a:r>
            <a:r>
              <a:rPr lang="en-US" dirty="0" smtClean="0"/>
              <a:t>services.</a:t>
            </a:r>
          </a:p>
          <a:p>
            <a:pPr algn="just"/>
            <a:r>
              <a:rPr lang="en-US" dirty="0" smtClean="0"/>
              <a:t>ICPD urges governments to meet </a:t>
            </a:r>
            <a:r>
              <a:rPr lang="en-US" dirty="0"/>
              <a:t>the educational and service </a:t>
            </a:r>
            <a:r>
              <a:rPr lang="en-US" dirty="0" smtClean="0"/>
              <a:t>needs of adolescents to enable </a:t>
            </a:r>
            <a:r>
              <a:rPr lang="en-US" dirty="0"/>
              <a:t>them to deal in a positive and responsible way with </a:t>
            </a:r>
            <a:r>
              <a:rPr lang="en-US" dirty="0" smtClean="0"/>
              <a:t>their sexuality</a:t>
            </a:r>
            <a:r>
              <a:rPr lang="en-US" dirty="0"/>
              <a:t>.</a:t>
            </a:r>
          </a:p>
        </p:txBody>
      </p:sp>
    </p:spTree>
    <p:extLst>
      <p:ext uri="{BB962C8B-B14F-4D97-AF65-F5344CB8AC3E}">
        <p14:creationId xmlns:p14="http://schemas.microsoft.com/office/powerpoint/2010/main" val="12416871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scope of the right to sexuality education.</a:t>
            </a:r>
            <a:endParaRPr lang="en-US" dirty="0"/>
          </a:p>
        </p:txBody>
      </p:sp>
      <p:sp>
        <p:nvSpPr>
          <p:cNvPr id="3" name="Content Placeholder 2"/>
          <p:cNvSpPr>
            <a:spLocks noGrp="1"/>
          </p:cNvSpPr>
          <p:nvPr>
            <p:ph idx="1"/>
          </p:nvPr>
        </p:nvSpPr>
        <p:spPr>
          <a:xfrm>
            <a:off x="1371600" y="2286000"/>
            <a:ext cx="9601200" cy="4572000"/>
          </a:xfrm>
        </p:spPr>
        <p:txBody>
          <a:bodyPr>
            <a:normAutofit fontScale="92500" lnSpcReduction="10000"/>
          </a:bodyPr>
          <a:lstStyle/>
          <a:p>
            <a:pPr marR="0" lvl="0" defTabSz="914400" eaLnBrk="1" fontAlgn="auto" latinLnBrk="0" hangingPunct="1">
              <a:lnSpc>
                <a:spcPct val="100000"/>
              </a:lnSpc>
              <a:spcBef>
                <a:spcPts val="0"/>
              </a:spcBef>
              <a:spcAft>
                <a:spcPts val="0"/>
              </a:spcAft>
              <a:buClrTx/>
              <a:buSzTx/>
              <a:buFont typeface="Wingdings" charset="2"/>
              <a:buChar char="§"/>
              <a:tabLst/>
              <a:defRPr/>
            </a:pPr>
            <a:endParaRPr lang="en-US" dirty="0" smtClean="0"/>
          </a:p>
          <a:p>
            <a:pPr marR="0" lvl="0" algn="just" defTabSz="914400" eaLnBrk="1" fontAlgn="auto" latinLnBrk="0" hangingPunct="1">
              <a:lnSpc>
                <a:spcPct val="100000"/>
              </a:lnSpc>
              <a:spcBef>
                <a:spcPts val="0"/>
              </a:spcBef>
              <a:spcAft>
                <a:spcPts val="0"/>
              </a:spcAft>
              <a:buClrTx/>
              <a:buSzTx/>
              <a:buFont typeface="Wingdings" charset="2"/>
              <a:buChar char="§"/>
              <a:tabLst/>
              <a:defRPr/>
            </a:pPr>
            <a:r>
              <a:rPr lang="en-US" dirty="0" smtClean="0"/>
              <a:t>Right to SRH is protected under different international human rights instruments such as </a:t>
            </a:r>
            <a:r>
              <a:rPr lang="en-US" b="1" dirty="0" smtClean="0"/>
              <a:t>Art. 12 of the ICESCR </a:t>
            </a:r>
            <a:r>
              <a:rPr lang="en-US" dirty="0" smtClean="0"/>
              <a:t>on the right to highest attainable standard of health ; </a:t>
            </a:r>
            <a:r>
              <a:rPr lang="en-US" b="1" dirty="0" smtClean="0"/>
              <a:t>Art. 12 CEDAW</a:t>
            </a:r>
            <a:r>
              <a:rPr lang="en-US" dirty="0" smtClean="0"/>
              <a:t> which urges states to eliminate discrimination against women in the filed of health care; </a:t>
            </a:r>
            <a:r>
              <a:rPr lang="en-US" b="1" dirty="0" smtClean="0"/>
              <a:t>Art.24 CRC </a:t>
            </a:r>
            <a:r>
              <a:rPr lang="en-US" dirty="0" smtClean="0"/>
              <a:t>and </a:t>
            </a:r>
            <a:r>
              <a:rPr lang="en-US" b="1" dirty="0" smtClean="0"/>
              <a:t>Article 25 of the CRPD</a:t>
            </a:r>
            <a:r>
              <a:rPr lang="en-US" dirty="0" smtClean="0"/>
              <a:t>, </a:t>
            </a:r>
            <a:r>
              <a:rPr lang="en-US" b="1" dirty="0" smtClean="0"/>
              <a:t>Art. 14 of the Maputo Protocol.</a:t>
            </a:r>
          </a:p>
          <a:p>
            <a:pPr marR="0" lvl="0" algn="just" defTabSz="914400" eaLnBrk="1" fontAlgn="auto" latinLnBrk="0" hangingPunct="1">
              <a:lnSpc>
                <a:spcPct val="100000"/>
              </a:lnSpc>
              <a:spcBef>
                <a:spcPts val="0"/>
              </a:spcBef>
              <a:spcAft>
                <a:spcPts val="0"/>
              </a:spcAft>
              <a:buClrTx/>
              <a:buSzTx/>
              <a:buFont typeface="Wingdings" charset="2"/>
              <a:buChar char="§"/>
              <a:tabLst/>
              <a:defRPr/>
            </a:pPr>
            <a:endParaRPr lang="en-US" b="1" dirty="0" smtClean="0"/>
          </a:p>
          <a:p>
            <a:pPr marR="0" lvl="0" algn="just" defTabSz="914400" eaLnBrk="1" fontAlgn="auto" latinLnBrk="0" hangingPunct="1">
              <a:lnSpc>
                <a:spcPct val="100000"/>
              </a:lnSpc>
              <a:spcBef>
                <a:spcPts val="0"/>
              </a:spcBef>
              <a:spcAft>
                <a:spcPts val="0"/>
              </a:spcAft>
              <a:buClrTx/>
              <a:buSzTx/>
              <a:buFont typeface="Wingdings" charset="2"/>
              <a:buChar char="§"/>
              <a:tabLst/>
              <a:defRPr/>
            </a:pPr>
            <a:r>
              <a:rPr lang="en-US" b="1" dirty="0" smtClean="0"/>
              <a:t>A. 14(2) (a) of the Maputo Protocol </a:t>
            </a:r>
            <a:r>
              <a:rPr lang="en-US" dirty="0" smtClean="0"/>
              <a:t>obliges states to take appropriate measures to provide adequate information and education to women on SRH.</a:t>
            </a:r>
            <a:endParaRPr lang="en-US" dirty="0"/>
          </a:p>
          <a:p>
            <a:pPr marR="0" lvl="0" algn="just" defTabSz="914400" eaLnBrk="1" fontAlgn="auto" latinLnBrk="0" hangingPunct="1">
              <a:lnSpc>
                <a:spcPct val="100000"/>
              </a:lnSpc>
              <a:spcBef>
                <a:spcPts val="0"/>
              </a:spcBef>
              <a:spcAft>
                <a:spcPts val="0"/>
              </a:spcAft>
              <a:buClrTx/>
              <a:buSzTx/>
              <a:buFont typeface="Wingdings" charset="2"/>
              <a:buChar char="§"/>
              <a:tabLst/>
              <a:defRPr/>
            </a:pPr>
            <a:endParaRPr lang="en-US" b="1" dirty="0" smtClean="0"/>
          </a:p>
          <a:p>
            <a:pPr lvl="0">
              <a:lnSpc>
                <a:spcPct val="100000"/>
              </a:lnSpc>
              <a:spcBef>
                <a:spcPts val="0"/>
              </a:spcBef>
              <a:spcAft>
                <a:spcPts val="0"/>
              </a:spcAft>
              <a:buFont typeface="Wingdings" charset="2"/>
              <a:buChar char="§"/>
            </a:pPr>
            <a:r>
              <a:rPr lang="en-US" b="1" i="1" dirty="0" smtClean="0"/>
              <a:t>(CESCR General comment 22 on SRH ) </a:t>
            </a:r>
            <a:r>
              <a:rPr lang="en-US" dirty="0" smtClean="0"/>
              <a:t>provides that </a:t>
            </a:r>
            <a:r>
              <a:rPr lang="en-GB" dirty="0" smtClean="0"/>
              <a:t> </a:t>
            </a:r>
            <a:r>
              <a:rPr lang="en-GB" dirty="0"/>
              <a:t>the right to seek, receive and impart information and ideas concerning sexual and reproductive health </a:t>
            </a:r>
            <a:r>
              <a:rPr lang="en-GB" dirty="0" smtClean="0"/>
              <a:t>issues</a:t>
            </a:r>
            <a:r>
              <a:rPr lang="en-GB" dirty="0"/>
              <a:t> </a:t>
            </a:r>
            <a:r>
              <a:rPr lang="en-GB" dirty="0" smtClean="0"/>
              <a:t>is one of the normative contents of SRH.</a:t>
            </a:r>
            <a:endParaRPr lang="en-US" dirty="0" smtClean="0"/>
          </a:p>
          <a:p>
            <a:pPr lvl="0">
              <a:lnSpc>
                <a:spcPct val="100000"/>
              </a:lnSpc>
              <a:spcBef>
                <a:spcPts val="0"/>
              </a:spcBef>
              <a:spcAft>
                <a:spcPts val="0"/>
              </a:spcAft>
              <a:buFont typeface="Wingdings" charset="2"/>
              <a:buChar char="§"/>
            </a:pPr>
            <a:endParaRPr lang="en-US" dirty="0"/>
          </a:p>
          <a:p>
            <a:pPr lvl="0">
              <a:lnSpc>
                <a:spcPct val="100000"/>
              </a:lnSpc>
              <a:spcBef>
                <a:spcPts val="0"/>
              </a:spcBef>
              <a:spcAft>
                <a:spcPts val="0"/>
              </a:spcAft>
              <a:buFont typeface="Wingdings" charset="2"/>
              <a:buChar char="§"/>
            </a:pPr>
            <a:r>
              <a:rPr lang="en-US" dirty="0" smtClean="0"/>
              <a:t> </a:t>
            </a:r>
            <a:r>
              <a:rPr lang="en-GB" dirty="0"/>
              <a:t>T</a:t>
            </a:r>
            <a:r>
              <a:rPr lang="en-GB" dirty="0" smtClean="0"/>
              <a:t>he </a:t>
            </a:r>
            <a:r>
              <a:rPr lang="en-GB" dirty="0"/>
              <a:t>realization of the right to sexual and reproductive health entails a right to education on sexuality and reproduction that is comprehensive, non-discriminatory, evidence based, scientifically accurate and age appropriate</a:t>
            </a:r>
            <a:r>
              <a:rPr lang="en-US" dirty="0"/>
              <a:t> </a:t>
            </a:r>
          </a:p>
        </p:txBody>
      </p:sp>
    </p:spTree>
    <p:extLst>
      <p:ext uri="{BB962C8B-B14F-4D97-AF65-F5344CB8AC3E}">
        <p14:creationId xmlns:p14="http://schemas.microsoft.com/office/powerpoint/2010/main" val="2152456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scope of the right to sexuality education.</a:t>
            </a:r>
            <a:endParaRPr lang="en-US" dirty="0"/>
          </a:p>
        </p:txBody>
      </p:sp>
      <p:sp>
        <p:nvSpPr>
          <p:cNvPr id="3" name="Content Placeholder 2"/>
          <p:cNvSpPr>
            <a:spLocks noGrp="1"/>
          </p:cNvSpPr>
          <p:nvPr>
            <p:ph idx="1"/>
          </p:nvPr>
        </p:nvSpPr>
        <p:spPr>
          <a:xfrm>
            <a:off x="1371600" y="2285999"/>
            <a:ext cx="9601200" cy="4453467"/>
          </a:xfrm>
        </p:spPr>
        <p:txBody>
          <a:bodyPr>
            <a:normAutofit/>
          </a:bodyPr>
          <a:lstStyle/>
          <a:p>
            <a:pPr algn="just"/>
            <a:r>
              <a:rPr lang="en-GB" dirty="0"/>
              <a:t>CSE is also a critical to the realization of a </a:t>
            </a:r>
            <a:r>
              <a:rPr lang="en-GB" b="1" i="1" dirty="0"/>
              <a:t>number of women’s right and gender equality</a:t>
            </a:r>
            <a:r>
              <a:rPr lang="en-US" b="1" i="1" dirty="0"/>
              <a:t> </a:t>
            </a:r>
            <a:r>
              <a:rPr lang="en-US" b="1" i="1" dirty="0" smtClean="0"/>
              <a:t>. </a:t>
            </a:r>
            <a:r>
              <a:rPr lang="en-US" dirty="0"/>
              <a:t> </a:t>
            </a:r>
            <a:r>
              <a:rPr lang="en-US" dirty="0" smtClean="0"/>
              <a:t>These include; right to control their fertility, number &amp; spacing of children, right to self protection &amp; to be protected against STIs/Ds and HIV/AIDS, the right to family planning education, access to safe medical abortion in cases of sexual assault, rape, incest, where pregnancy endangers the mental physical health or life of the mother or </a:t>
            </a:r>
            <a:r>
              <a:rPr lang="en-US" dirty="0" err="1" smtClean="0"/>
              <a:t>foetus</a:t>
            </a:r>
            <a:r>
              <a:rPr lang="en-US" dirty="0" smtClean="0"/>
              <a:t> (</a:t>
            </a:r>
            <a:r>
              <a:rPr lang="en-US" b="1" dirty="0" smtClean="0"/>
              <a:t>Art. 14 Maputo Protocol).</a:t>
            </a:r>
          </a:p>
          <a:p>
            <a:r>
              <a:rPr lang="en-US" b="1" dirty="0" smtClean="0"/>
              <a:t>CEDAW General comment 35 </a:t>
            </a:r>
            <a:r>
              <a:rPr lang="en-US" b="1" i="1" dirty="0" smtClean="0"/>
              <a:t>on GBV against women</a:t>
            </a:r>
            <a:r>
              <a:rPr lang="en-US" dirty="0" smtClean="0"/>
              <a:t>: CSE should contain human rights based approach and aspects of gender equality at all level of education; should target gender stereotypes and promote values of gender equality.</a:t>
            </a:r>
          </a:p>
          <a:p>
            <a:pPr algn="just"/>
            <a:r>
              <a:rPr lang="en-US" b="1" i="1" dirty="0" smtClean="0"/>
              <a:t>CEDAW General Comment 24 on the right to health </a:t>
            </a:r>
            <a:r>
              <a:rPr lang="en-US" dirty="0" smtClean="0"/>
              <a:t>: obliges states to ensure that both female and male adolescents receive SRH education </a:t>
            </a:r>
            <a:r>
              <a:rPr lang="en-US" dirty="0"/>
              <a:t>by properly trained personnel in specially designed </a:t>
            </a:r>
            <a:r>
              <a:rPr lang="en-US" dirty="0" err="1"/>
              <a:t>programmes</a:t>
            </a:r>
            <a:r>
              <a:rPr lang="en-US" dirty="0"/>
              <a:t> that respect </a:t>
            </a:r>
            <a:r>
              <a:rPr lang="en-US" dirty="0" smtClean="0"/>
              <a:t>their right </a:t>
            </a:r>
            <a:r>
              <a:rPr lang="en-US" dirty="0"/>
              <a:t>to privacy and </a:t>
            </a:r>
            <a:r>
              <a:rPr lang="en-US" dirty="0" smtClean="0"/>
              <a:t>confidentiality. </a:t>
            </a:r>
          </a:p>
          <a:p>
            <a:pPr algn="just"/>
            <a:endParaRPr lang="en-US" dirty="0" smtClean="0"/>
          </a:p>
          <a:p>
            <a:endParaRPr lang="en-US" dirty="0" smtClean="0"/>
          </a:p>
        </p:txBody>
      </p:sp>
    </p:spTree>
    <p:extLst>
      <p:ext uri="{BB962C8B-B14F-4D97-AF65-F5344CB8AC3E}">
        <p14:creationId xmlns:p14="http://schemas.microsoft.com/office/powerpoint/2010/main" val="1089082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1733" y="533400"/>
            <a:ext cx="9601200" cy="1485900"/>
          </a:xfrm>
        </p:spPr>
        <p:txBody>
          <a:bodyPr/>
          <a:lstStyle/>
          <a:p>
            <a:pPr algn="ctr"/>
            <a:r>
              <a:rPr lang="en-US" b="1" dirty="0"/>
              <a:t>The scope of the right to sexuality education.</a:t>
            </a:r>
            <a:endParaRPr lang="en-US" dirty="0"/>
          </a:p>
        </p:txBody>
      </p:sp>
      <p:sp>
        <p:nvSpPr>
          <p:cNvPr id="3" name="Content Placeholder 2"/>
          <p:cNvSpPr>
            <a:spLocks noGrp="1"/>
          </p:cNvSpPr>
          <p:nvPr>
            <p:ph idx="1"/>
          </p:nvPr>
        </p:nvSpPr>
        <p:spPr>
          <a:xfrm>
            <a:off x="1371600" y="2019299"/>
            <a:ext cx="9601200" cy="4500033"/>
          </a:xfrm>
        </p:spPr>
        <p:txBody>
          <a:bodyPr>
            <a:normAutofit fontScale="25000" lnSpcReduction="20000"/>
          </a:bodyPr>
          <a:lstStyle/>
          <a:p>
            <a:pPr algn="just"/>
            <a:r>
              <a:rPr lang="en-US" sz="8000" dirty="0" smtClean="0"/>
              <a:t>CSE also has a direct impact on a number of other rights such as; </a:t>
            </a:r>
            <a:endParaRPr lang="en-US" sz="8000" dirty="0"/>
          </a:p>
          <a:p>
            <a:endParaRPr lang="en-US" sz="8000" dirty="0"/>
          </a:p>
          <a:p>
            <a:pPr algn="just"/>
            <a:r>
              <a:rPr lang="en-US" sz="8000" dirty="0">
                <a:ea typeface="Arial" charset="0"/>
                <a:cs typeface="Arial" charset="0"/>
              </a:rPr>
              <a:t>Life </a:t>
            </a:r>
            <a:r>
              <a:rPr lang="en-US" sz="8000" dirty="0" smtClean="0">
                <a:ea typeface="Arial" charset="0"/>
                <a:cs typeface="Arial" charset="0"/>
              </a:rPr>
              <a:t>(Art.6 ICCPR)</a:t>
            </a:r>
            <a:endParaRPr lang="en-US" sz="8000" dirty="0">
              <a:ea typeface="Arial" charset="0"/>
              <a:cs typeface="Arial" charset="0"/>
            </a:endParaRPr>
          </a:p>
          <a:p>
            <a:pPr algn="just"/>
            <a:r>
              <a:rPr lang="en-US" sz="8000" dirty="0" smtClean="0">
                <a:ea typeface="Arial" charset="0"/>
                <a:cs typeface="Arial" charset="0"/>
              </a:rPr>
              <a:t>Health (Art. 12 ICESCR)</a:t>
            </a:r>
          </a:p>
          <a:p>
            <a:pPr algn="just"/>
            <a:r>
              <a:rPr lang="en-US" sz="8000" dirty="0">
                <a:ea typeface="Arial" charset="0"/>
                <a:cs typeface="Arial" charset="0"/>
              </a:rPr>
              <a:t>Education (Art. 13 </a:t>
            </a:r>
            <a:r>
              <a:rPr lang="en-US" sz="8000" dirty="0" smtClean="0">
                <a:ea typeface="Arial" charset="0"/>
                <a:cs typeface="Arial" charset="0"/>
              </a:rPr>
              <a:t>ICSECR) -</a:t>
            </a:r>
            <a:r>
              <a:rPr lang="en-US" sz="8000" dirty="0"/>
              <a:t>education </a:t>
            </a:r>
            <a:r>
              <a:rPr lang="en-US" sz="8000" dirty="0" smtClean="0"/>
              <a:t>should </a:t>
            </a:r>
            <a:r>
              <a:rPr lang="en-US" sz="8000" dirty="0"/>
              <a:t>be directed to the full development of the human personality and the sense of </a:t>
            </a:r>
            <a:r>
              <a:rPr lang="en-US" sz="8000" dirty="0" smtClean="0"/>
              <a:t>its</a:t>
            </a:r>
            <a:r>
              <a:rPr lang="en-US" sz="8000" dirty="0" smtClean="0">
                <a:ea typeface="Arial" charset="0"/>
                <a:cs typeface="Arial" charset="0"/>
              </a:rPr>
              <a:t> dignity. </a:t>
            </a:r>
            <a:endParaRPr lang="en-US" sz="8000" dirty="0">
              <a:ea typeface="Arial" charset="0"/>
              <a:cs typeface="Arial" charset="0"/>
            </a:endParaRPr>
          </a:p>
          <a:p>
            <a:pPr algn="just"/>
            <a:r>
              <a:rPr lang="en-US" sz="8000" dirty="0" smtClean="0">
                <a:ea typeface="Arial" charset="0"/>
                <a:cs typeface="Arial" charset="0"/>
              </a:rPr>
              <a:t>Equality </a:t>
            </a:r>
            <a:r>
              <a:rPr lang="en-US" sz="8000" dirty="0">
                <a:ea typeface="Arial" charset="0"/>
                <a:cs typeface="Arial" charset="0"/>
              </a:rPr>
              <a:t>and non-discrimination </a:t>
            </a:r>
            <a:r>
              <a:rPr lang="en-US" sz="8000" dirty="0" smtClean="0">
                <a:ea typeface="Arial" charset="0"/>
                <a:cs typeface="Arial" charset="0"/>
              </a:rPr>
              <a:t>(Art.3 ICESCR)</a:t>
            </a:r>
            <a:endParaRPr lang="en-US" sz="8000" dirty="0">
              <a:ea typeface="Arial" charset="0"/>
              <a:cs typeface="Arial" charset="0"/>
            </a:endParaRPr>
          </a:p>
          <a:p>
            <a:pPr algn="just"/>
            <a:r>
              <a:rPr lang="en-US" sz="8000" dirty="0" smtClean="0">
                <a:ea typeface="Arial" charset="0"/>
                <a:cs typeface="Arial" charset="0"/>
              </a:rPr>
              <a:t>Liberty</a:t>
            </a:r>
            <a:r>
              <a:rPr lang="en-US" sz="8000" dirty="0">
                <a:ea typeface="Arial" charset="0"/>
                <a:cs typeface="Arial" charset="0"/>
              </a:rPr>
              <a:t>, self-determination, and security of the </a:t>
            </a:r>
            <a:r>
              <a:rPr lang="en-US" sz="8000" dirty="0" smtClean="0">
                <a:ea typeface="Arial" charset="0"/>
                <a:cs typeface="Arial" charset="0"/>
              </a:rPr>
              <a:t>person (Art.9 ICCPR) </a:t>
            </a:r>
            <a:endParaRPr lang="en-US" sz="8000" dirty="0">
              <a:ea typeface="Arial" charset="0"/>
              <a:cs typeface="Arial" charset="0"/>
            </a:endParaRPr>
          </a:p>
          <a:p>
            <a:pPr algn="just"/>
            <a:r>
              <a:rPr lang="en-US" sz="8000" dirty="0" smtClean="0">
                <a:ea typeface="Arial" charset="0"/>
                <a:cs typeface="Arial" charset="0"/>
              </a:rPr>
              <a:t>Privacy (Art.13 ICCPR)</a:t>
            </a:r>
            <a:endParaRPr lang="en-US" sz="8000" dirty="0">
              <a:ea typeface="Arial" charset="0"/>
              <a:cs typeface="Arial" charset="0"/>
            </a:endParaRPr>
          </a:p>
          <a:p>
            <a:pPr algn="just"/>
            <a:r>
              <a:rPr lang="en-US" sz="8000" dirty="0" smtClean="0">
                <a:ea typeface="Arial" charset="0"/>
                <a:cs typeface="Arial" charset="0"/>
              </a:rPr>
              <a:t>Freedom </a:t>
            </a:r>
            <a:r>
              <a:rPr lang="en-US" sz="8000" dirty="0">
                <a:ea typeface="Arial" charset="0"/>
                <a:cs typeface="Arial" charset="0"/>
              </a:rPr>
              <a:t>from inhuman and degrading treatment </a:t>
            </a:r>
            <a:r>
              <a:rPr lang="en-US" sz="8000" dirty="0" smtClean="0">
                <a:ea typeface="Arial" charset="0"/>
                <a:cs typeface="Arial" charset="0"/>
              </a:rPr>
              <a:t>(Art. 7 ICCPR).</a:t>
            </a:r>
            <a:endParaRPr lang="en-US" sz="8000" dirty="0">
              <a:ea typeface="Arial" charset="0"/>
              <a:cs typeface="Arial" charset="0"/>
            </a:endParaRPr>
          </a:p>
          <a:p>
            <a:pPr algn="just"/>
            <a:r>
              <a:rPr lang="en-US" sz="8000" dirty="0" smtClean="0">
                <a:ea typeface="Arial" charset="0"/>
                <a:cs typeface="Arial" charset="0"/>
              </a:rPr>
              <a:t>Information (Art.19 ICCPR)</a:t>
            </a:r>
            <a:endParaRPr lang="en-US" sz="8000" dirty="0">
              <a:ea typeface="Arial" charset="0"/>
              <a:cs typeface="Arial" charset="0"/>
            </a:endParaRPr>
          </a:p>
          <a:p>
            <a:endParaRPr lang="en-US" dirty="0"/>
          </a:p>
          <a:p>
            <a:endParaRPr lang="en-US" dirty="0" smtClean="0"/>
          </a:p>
        </p:txBody>
      </p:sp>
    </p:spTree>
    <p:extLst>
      <p:ext uri="{BB962C8B-B14F-4D97-AF65-F5344CB8AC3E}">
        <p14:creationId xmlns:p14="http://schemas.microsoft.com/office/powerpoint/2010/main" val="20991990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Benefits of CSE</a:t>
            </a:r>
            <a:endParaRPr lang="en-US" b="1" dirty="0"/>
          </a:p>
        </p:txBody>
      </p:sp>
      <p:sp>
        <p:nvSpPr>
          <p:cNvPr id="9" name="Content Placeholder 8"/>
          <p:cNvSpPr>
            <a:spLocks noGrp="1"/>
          </p:cNvSpPr>
          <p:nvPr>
            <p:ph idx="1"/>
          </p:nvPr>
        </p:nvSpPr>
        <p:spPr>
          <a:xfrm>
            <a:off x="1371600" y="1371601"/>
            <a:ext cx="10820400" cy="5350932"/>
          </a:xfrm>
        </p:spPr>
        <p:txBody>
          <a:bodyPr>
            <a:normAutofit lnSpcReduction="10000"/>
          </a:bodyPr>
          <a:lstStyle/>
          <a:p>
            <a:r>
              <a:rPr lang="en-US" dirty="0" smtClean="0"/>
              <a:t>CSE has both public health and economic development benefits.</a:t>
            </a:r>
          </a:p>
          <a:p>
            <a:pPr algn="just"/>
            <a:r>
              <a:rPr lang="en-US" dirty="0" smtClean="0"/>
              <a:t>UNAIDS &amp; African Union (2015) : </a:t>
            </a:r>
            <a:r>
              <a:rPr lang="en-US" dirty="0"/>
              <a:t>Access to age-appropriate CSE for young women and adolescent girls before they become sexually active, helps them make more informed decisions  about their sexuality and approach relationships with more </a:t>
            </a:r>
            <a:r>
              <a:rPr lang="en-US" dirty="0" smtClean="0"/>
              <a:t>confidence. </a:t>
            </a:r>
          </a:p>
          <a:p>
            <a:pPr algn="just"/>
            <a:r>
              <a:rPr lang="en-US" dirty="0"/>
              <a:t>Contrary to popular belief CSE </a:t>
            </a:r>
            <a:r>
              <a:rPr lang="en-US" dirty="0" err="1" smtClean="0"/>
              <a:t>doesn</a:t>
            </a:r>
            <a:r>
              <a:rPr lang="mr-IN" dirty="0"/>
              <a:t>’</a:t>
            </a:r>
            <a:r>
              <a:rPr lang="en-US" dirty="0"/>
              <a:t>t hasten sexual activity but rather can delay sex debut.</a:t>
            </a:r>
          </a:p>
          <a:p>
            <a:pPr algn="just"/>
            <a:r>
              <a:rPr lang="en-US" dirty="0" err="1" smtClean="0"/>
              <a:t>Biddleton</a:t>
            </a:r>
            <a:r>
              <a:rPr lang="en-US" dirty="0" smtClean="0"/>
              <a:t> and others say that CSE has the ability to </a:t>
            </a:r>
            <a:r>
              <a:rPr lang="en-GB" dirty="0"/>
              <a:t>empower  adolescents and enable them to become healthy, productive adults.</a:t>
            </a:r>
            <a:r>
              <a:rPr lang="en-US" dirty="0"/>
              <a:t> </a:t>
            </a:r>
            <a:r>
              <a:rPr lang="en-US" dirty="0" smtClean="0"/>
              <a:t>This in turns helps to curb health related challenges among adults such as </a:t>
            </a:r>
            <a:r>
              <a:rPr lang="en-GB" dirty="0"/>
              <a:t>teenage/adolescent pregnancies, unwanted pregnancies and resulting unsafe abortions, prevention of transmission and spread of Sexually Transmitted Infections (STIs) and HIV/AIDS </a:t>
            </a:r>
            <a:r>
              <a:rPr lang="en-GB" dirty="0" smtClean="0"/>
              <a:t>.</a:t>
            </a:r>
          </a:p>
          <a:p>
            <a:pPr algn="just"/>
            <a:r>
              <a:rPr lang="en-US" dirty="0" smtClean="0"/>
              <a:t>UN SDGS: </a:t>
            </a:r>
            <a:r>
              <a:rPr lang="en-GB" dirty="0"/>
              <a:t>If CSE is administered with a human rights based approach, it can aid in the realization of Sustainable Development Goal 3 which aims at ensuring healthy lives and promoting the well-being for persons of all ages</a:t>
            </a:r>
            <a:r>
              <a:rPr lang="en-US" dirty="0"/>
              <a:t> </a:t>
            </a:r>
            <a:r>
              <a:rPr lang="en-US" dirty="0" smtClean="0"/>
              <a:t>.</a:t>
            </a:r>
          </a:p>
          <a:p>
            <a:pPr algn="just"/>
            <a:r>
              <a:rPr lang="en-US" dirty="0" smtClean="0"/>
              <a:t>Especially target 3.7 which obliges states to ensure </a:t>
            </a:r>
            <a:r>
              <a:rPr lang="en-US" dirty="0"/>
              <a:t>universal access to sexual and reproductive health care services, including for family planning, information and education, and the integration of reproductive health into national strategies and </a:t>
            </a:r>
            <a:r>
              <a:rPr lang="en-US" dirty="0" smtClean="0"/>
              <a:t>programs by 2030.</a:t>
            </a:r>
            <a:endParaRPr lang="en-US" dirty="0"/>
          </a:p>
          <a:p>
            <a:pPr algn="just"/>
            <a:endParaRPr lang="en-US" dirty="0" smtClean="0"/>
          </a:p>
        </p:txBody>
      </p:sp>
    </p:spTree>
    <p:extLst>
      <p:ext uri="{BB962C8B-B14F-4D97-AF65-F5344CB8AC3E}">
        <p14:creationId xmlns:p14="http://schemas.microsoft.com/office/powerpoint/2010/main" val="177011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a typeface="Arial" charset="0"/>
                <a:cs typeface="Arial" charset="0"/>
              </a:rPr>
              <a:t>CSE as a human rights challenge in Africa</a:t>
            </a:r>
            <a:endParaRPr lang="en-US" b="1" dirty="0">
              <a:ea typeface="Arial" charset="0"/>
              <a:cs typeface="Arial" charset="0"/>
            </a:endParaRPr>
          </a:p>
        </p:txBody>
      </p:sp>
      <p:sp>
        <p:nvSpPr>
          <p:cNvPr id="3" name="Content Placeholder 2"/>
          <p:cNvSpPr>
            <a:spLocks noGrp="1"/>
          </p:cNvSpPr>
          <p:nvPr>
            <p:ph idx="1"/>
          </p:nvPr>
        </p:nvSpPr>
        <p:spPr>
          <a:xfrm>
            <a:off x="1371600" y="2286000"/>
            <a:ext cx="9601200" cy="4572000"/>
          </a:xfrm>
        </p:spPr>
        <p:txBody>
          <a:bodyPr/>
          <a:lstStyle/>
          <a:p>
            <a:pPr algn="just"/>
            <a:r>
              <a:rPr lang="en-US" dirty="0" err="1" smtClean="0"/>
              <a:t>Hessburg</a:t>
            </a:r>
            <a:r>
              <a:rPr lang="en-US" dirty="0" smtClean="0"/>
              <a:t> and others (2007) state that CSE has the potential to address a number of health related challenges that stifle the development of a number of countries. These include; </a:t>
            </a:r>
            <a:r>
              <a:rPr lang="en-GB" dirty="0" smtClean="0"/>
              <a:t>teenage/adolescent </a:t>
            </a:r>
            <a:r>
              <a:rPr lang="en-GB" dirty="0"/>
              <a:t>pregnancies, unwanted pregnancies and resulting unsafe abortions, prevention of transmission and spread of Sexually Transmitted Infections (STIs) and HIV/AIDS </a:t>
            </a:r>
            <a:r>
              <a:rPr lang="en-GB" dirty="0" smtClean="0"/>
              <a:t>.</a:t>
            </a:r>
          </a:p>
          <a:p>
            <a:pPr algn="just"/>
            <a:r>
              <a:rPr lang="en-GB" dirty="0" smtClean="0"/>
              <a:t>Despite the clear reasons for the need of CSE, a number of African countries have come short in its provision. This is especially due to issues of culture and religion that heavily </a:t>
            </a:r>
            <a:r>
              <a:rPr lang="en-GB" dirty="0"/>
              <a:t>dictate the nature and content of CSE and cause a disjunction between normative ideals and lived </a:t>
            </a:r>
            <a:r>
              <a:rPr lang="en-GB" dirty="0" smtClean="0"/>
              <a:t>realities</a:t>
            </a:r>
            <a:r>
              <a:rPr lang="en-US" dirty="0" smtClean="0"/>
              <a:t>. (T Banda &amp; </a:t>
            </a:r>
            <a:r>
              <a:rPr lang="en-US" dirty="0"/>
              <a:t>G </a:t>
            </a:r>
            <a:r>
              <a:rPr lang="en-US" dirty="0" err="1"/>
              <a:t>Kangaude</a:t>
            </a:r>
            <a:r>
              <a:rPr lang="en-US" dirty="0"/>
              <a:t> </a:t>
            </a:r>
            <a:r>
              <a:rPr lang="en-US" dirty="0" smtClean="0"/>
              <a:t>).</a:t>
            </a:r>
          </a:p>
          <a:p>
            <a:pPr algn="just"/>
            <a:r>
              <a:rPr lang="en-US" dirty="0" smtClean="0"/>
              <a:t>This has had devastating effects on the SRH of adolescents on the continent for example: </a:t>
            </a:r>
            <a:r>
              <a:rPr lang="en-US" dirty="0" err="1" smtClean="0"/>
              <a:t>Hessburg</a:t>
            </a:r>
            <a:r>
              <a:rPr lang="en-US" dirty="0" smtClean="0"/>
              <a:t> states that almost </a:t>
            </a:r>
            <a:r>
              <a:rPr lang="en-US" dirty="0"/>
              <a:t>two-thirds of all persons with HIV live in Sub-Saharan Africa, and nearly half of the two million new infections each year among young people occur in Sub-Saharan Africa. </a:t>
            </a:r>
            <a:r>
              <a:rPr lang="en-US" dirty="0" smtClean="0"/>
              <a:t>The rate of teenage pregnancies and resulting unsafe abortions and school drop outs is so high in Sub-Saharan </a:t>
            </a:r>
            <a:r>
              <a:rPr lang="en-US" dirty="0"/>
              <a:t>A</a:t>
            </a:r>
            <a:r>
              <a:rPr lang="en-US" dirty="0" smtClean="0"/>
              <a:t>frica.</a:t>
            </a:r>
            <a:endParaRPr lang="en-US" dirty="0"/>
          </a:p>
          <a:p>
            <a:endParaRPr lang="en-GB" dirty="0" smtClean="0"/>
          </a:p>
        </p:txBody>
      </p:sp>
    </p:spTree>
    <p:extLst>
      <p:ext uri="{BB962C8B-B14F-4D97-AF65-F5344CB8AC3E}">
        <p14:creationId xmlns:p14="http://schemas.microsoft.com/office/powerpoint/2010/main" val="5678153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ea typeface="Arial" charset="0"/>
                <a:cs typeface="Arial" charset="0"/>
              </a:rPr>
              <a:t>CSE </a:t>
            </a:r>
            <a:r>
              <a:rPr lang="en-US" b="1" dirty="0" smtClean="0">
                <a:ea typeface="Arial" charset="0"/>
                <a:cs typeface="Arial" charset="0"/>
              </a:rPr>
              <a:t>as a human rights challenge in Africa</a:t>
            </a:r>
            <a:endParaRPr lang="en-US" dirty="0"/>
          </a:p>
        </p:txBody>
      </p:sp>
      <p:sp>
        <p:nvSpPr>
          <p:cNvPr id="3" name="Content Placeholder 2"/>
          <p:cNvSpPr>
            <a:spLocks noGrp="1"/>
          </p:cNvSpPr>
          <p:nvPr>
            <p:ph idx="1"/>
          </p:nvPr>
        </p:nvSpPr>
        <p:spPr>
          <a:xfrm>
            <a:off x="1371600" y="2285999"/>
            <a:ext cx="9601200" cy="4306529"/>
          </a:xfrm>
        </p:spPr>
        <p:txBody>
          <a:bodyPr>
            <a:normAutofit/>
          </a:bodyPr>
          <a:lstStyle/>
          <a:p>
            <a:pPr algn="just"/>
            <a:r>
              <a:rPr lang="en-US" b="1" dirty="0" smtClean="0"/>
              <a:t>In South Africa</a:t>
            </a:r>
            <a:r>
              <a:rPr lang="en-US" dirty="0" smtClean="0"/>
              <a:t>, although CSE is part of the curriculum, the country still has one of the highest rates of HIV/AIDS in the world. (</a:t>
            </a:r>
            <a:r>
              <a:rPr lang="en-US" b="1" i="1" dirty="0" smtClean="0"/>
              <a:t>Nordic African Institute)- </a:t>
            </a:r>
            <a:r>
              <a:rPr lang="en-US" dirty="0" smtClean="0"/>
              <a:t>states that teachers and parents maintain conservative norms </a:t>
            </a:r>
            <a:r>
              <a:rPr lang="en-GB" dirty="0" smtClean="0"/>
              <a:t>and </a:t>
            </a:r>
            <a:r>
              <a:rPr lang="en-GB" dirty="0"/>
              <a:t>values regarding the access to Sexual and Reproductive Health Services (SRHS) for young adolescents.</a:t>
            </a:r>
            <a:r>
              <a:rPr lang="en-US" dirty="0"/>
              <a:t> </a:t>
            </a:r>
            <a:endParaRPr lang="en-US" dirty="0" smtClean="0"/>
          </a:p>
          <a:p>
            <a:pPr algn="just"/>
            <a:r>
              <a:rPr lang="en-GB" dirty="0" smtClean="0"/>
              <a:t>This creates stigma and discrimination against the adolescents seeking these services and thus affects their access to SRHRS. </a:t>
            </a:r>
            <a:r>
              <a:rPr lang="en-GB" dirty="0"/>
              <a:t>Additionally a lot of times this part of the curriculum (sexuality education) is hastily passed over or overlooked, or teachers simply read about it by themselves.</a:t>
            </a:r>
            <a:r>
              <a:rPr lang="en-US" dirty="0"/>
              <a:t> </a:t>
            </a:r>
            <a:endParaRPr lang="en-GB" dirty="0" smtClean="0"/>
          </a:p>
          <a:p>
            <a:pPr algn="just"/>
            <a:r>
              <a:rPr lang="en-US" b="1" dirty="0" smtClean="0"/>
              <a:t>Ghana : </a:t>
            </a:r>
            <a:r>
              <a:rPr lang="en-US" dirty="0" smtClean="0"/>
              <a:t>A study by </a:t>
            </a:r>
            <a:r>
              <a:rPr lang="en-US" dirty="0" err="1" smtClean="0"/>
              <a:t>Guttmacher</a:t>
            </a:r>
            <a:r>
              <a:rPr lang="en-US" dirty="0" smtClean="0"/>
              <a:t> Institute (2007) revealed that sexuality offered to adolescents is broad but not in-depth and therefore overlooks pertinent issues. For example </a:t>
            </a:r>
            <a:r>
              <a:rPr lang="en-US" dirty="0"/>
              <a:t>the study showed that adolescents familiarity with contraceptives was not matched by the depth of knowledge on such matters as how pregnancy occurs.</a:t>
            </a:r>
          </a:p>
          <a:p>
            <a:pPr algn="just"/>
            <a:endParaRPr lang="en-US" dirty="0"/>
          </a:p>
        </p:txBody>
      </p:sp>
    </p:spTree>
    <p:extLst>
      <p:ext uri="{BB962C8B-B14F-4D97-AF65-F5344CB8AC3E}">
        <p14:creationId xmlns:p14="http://schemas.microsoft.com/office/powerpoint/2010/main" val="499859337"/>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majorFont>
      <a:minorFont>
        <a:latin typeface="Franklin Gothic Book" panose="020B0503020102020204"/>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Crop</Template>
  <TotalTime>1641</TotalTime>
  <Words>3205</Words>
  <Application>Microsoft Office PowerPoint</Application>
  <PresentationFormat>Widescreen</PresentationFormat>
  <Paragraphs>103</Paragraphs>
  <Slides>19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Franklin Gothic Book</vt:lpstr>
      <vt:lpstr>Wingdings</vt:lpstr>
      <vt:lpstr>Crop</vt:lpstr>
      <vt:lpstr>Sexuality Education as a human right challenge in Africa: A case study of Uganda  June 28, 2018 Colloquium on the role of regional/sub-regional human rights bodies in advancing sexual and reproductive health and human rights in Africa</vt:lpstr>
      <vt:lpstr>Concept of CSE</vt:lpstr>
      <vt:lpstr>The scope of the right to sexuality education.</vt:lpstr>
      <vt:lpstr>The scope of the right to sexuality education.</vt:lpstr>
      <vt:lpstr>The scope of the right to sexuality education.</vt:lpstr>
      <vt:lpstr>The scope of the right to sexuality education.</vt:lpstr>
      <vt:lpstr>Benefits of CSE</vt:lpstr>
      <vt:lpstr>CSE as a human rights challenge in Africa</vt:lpstr>
      <vt:lpstr>CSE as a human rights challenge in Africa</vt:lpstr>
      <vt:lpstr>CSE as a human rights challenge in Africa</vt:lpstr>
      <vt:lpstr>The Case of Uganda</vt:lpstr>
      <vt:lpstr>Legal and policy framework on CSE</vt:lpstr>
      <vt:lpstr>The National Framework on Sexuality Education (NSFE)</vt:lpstr>
      <vt:lpstr>The National Framework on Sexuality Education (NSFE)</vt:lpstr>
      <vt:lpstr>The National Framework on Sexuality Education (NSFE)</vt:lpstr>
      <vt:lpstr>Human rights implications of the NFSE</vt:lpstr>
      <vt:lpstr>Human rights implications of the NFSE</vt:lpstr>
      <vt:lpstr>Human rights implications of the NFSE</vt:lpstr>
      <vt:lpstr>Human rights implications of the NFSE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Sexuality Education as a human right challenge in Africa: A case study of Uganda  June 28, 2018 Colloquium on the role of regional/sub-regional human rights bodies in advancing sexual and reproductive health and human rights in Africa</dc:title>
  <dc:creator>Ted</dc:creator>
  <cp:lastModifiedBy>Windows User</cp:lastModifiedBy>
  <cp:revision>126</cp:revision>
  <dcterms:created xsi:type="dcterms:W3CDTF">2018-06-25T16:47:04Z</dcterms:created>
  <dcterms:modified xsi:type="dcterms:W3CDTF">2018-06-29T07:42:59Z</dcterms:modified>
</cp:coreProperties>
</file>