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handoutMasterIdLst>
    <p:handoutMasterId r:id="rId13"/>
  </p:handoutMasterIdLst>
  <p:sldIdLst>
    <p:sldId id="273" r:id="rId2"/>
    <p:sldId id="346" r:id="rId3"/>
    <p:sldId id="347" r:id="rId4"/>
    <p:sldId id="348" r:id="rId5"/>
    <p:sldId id="349" r:id="rId6"/>
    <p:sldId id="350" r:id="rId7"/>
    <p:sldId id="335" r:id="rId8"/>
    <p:sldId id="342" r:id="rId9"/>
    <p:sldId id="351" r:id="rId10"/>
    <p:sldId id="352" r:id="rId11"/>
    <p:sldId id="354"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322"/>
    <a:srgbClr val="4979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4660"/>
  </p:normalViewPr>
  <p:slideViewPr>
    <p:cSldViewPr snapToGrid="0" snapToObjects="1">
      <p:cViewPr varScale="1">
        <p:scale>
          <a:sx n="73" d="100"/>
          <a:sy n="73"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704DB67-B9BF-42F2-A409-88F198D8B959}" type="datetimeFigureOut">
              <a:rPr lang="en-ZA" smtClean="0"/>
              <a:t>2018/06/28</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B4993A6-B590-4098-8522-1D357488F1F3}" type="slidenum">
              <a:rPr lang="en-ZA" smtClean="0"/>
              <a:t>‹#›</a:t>
            </a:fld>
            <a:endParaRPr lang="en-ZA"/>
          </a:p>
        </p:txBody>
      </p:sp>
    </p:spTree>
    <p:extLst>
      <p:ext uri="{BB962C8B-B14F-4D97-AF65-F5344CB8AC3E}">
        <p14:creationId xmlns:p14="http://schemas.microsoft.com/office/powerpoint/2010/main" val="3394490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4DD2-0596-E84D-A643-D041BC5D531A}"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0EE9-8868-B743-A353-B99CD31F46BD}" type="slidenum">
              <a:rPr lang="en-US" smtClean="0"/>
              <a:t>‹#›</a:t>
            </a:fld>
            <a:endParaRPr lang="en-US"/>
          </a:p>
        </p:txBody>
      </p:sp>
    </p:spTree>
    <p:extLst>
      <p:ext uri="{BB962C8B-B14F-4D97-AF65-F5344CB8AC3E}">
        <p14:creationId xmlns:p14="http://schemas.microsoft.com/office/powerpoint/2010/main" val="41716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9ABDC-0DE8-0644-B397-85F5A265B6DD}"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4000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9ABDC-0DE8-0644-B397-85F5A265B6DD}"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3037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83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3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4DD2-0596-E84D-A643-D041BC5D531A}"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0EE9-8868-B743-A353-B99CD31F46BD}" type="slidenum">
              <a:rPr lang="en-US" smtClean="0"/>
              <a:t>‹#›</a:t>
            </a:fld>
            <a:endParaRPr lang="en-US"/>
          </a:p>
        </p:txBody>
      </p:sp>
    </p:spTree>
    <p:extLst>
      <p:ext uri="{BB962C8B-B14F-4D97-AF65-F5344CB8AC3E}">
        <p14:creationId xmlns:p14="http://schemas.microsoft.com/office/powerpoint/2010/main" val="381458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9ABDC-0DE8-0644-B397-85F5A265B6DD}"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8654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B9ABDC-0DE8-0644-B397-85F5A265B6DD}"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129949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9ABDC-0DE8-0644-B397-85F5A265B6DD}"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25047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9ABDC-0DE8-0644-B397-85F5A265B6DD}"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19816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9ABDC-0DE8-0644-B397-85F5A265B6DD}"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2581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9ABDC-0DE8-0644-B397-85F5A265B6DD}"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5567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9ABDC-0DE8-0644-B397-85F5A265B6DD}"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39497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4DD2-0596-E84D-A643-D041BC5D531A}" type="datetimeFigureOut">
              <a:rPr lang="en-US" smtClean="0"/>
              <a:t>6/28/2018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10EE9-8868-B743-A353-B99CD31F46BD}" type="slidenum">
              <a:rPr lang="en-US" smtClean="0"/>
              <a:t>‹#›</a:t>
            </a:fld>
            <a:endParaRPr lang="en-US"/>
          </a:p>
        </p:txBody>
      </p:sp>
    </p:spTree>
    <p:extLst>
      <p:ext uri="{BB962C8B-B14F-4D97-AF65-F5344CB8AC3E}">
        <p14:creationId xmlns:p14="http://schemas.microsoft.com/office/powerpoint/2010/main" val="3135317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PT slide WIP-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639" y="1662442"/>
            <a:ext cx="3146546" cy="3146544"/>
          </a:xfrm>
          <a:prstGeom prst="rect">
            <a:avLst/>
          </a:prstGeom>
        </p:spPr>
      </p:pic>
      <p:sp>
        <p:nvSpPr>
          <p:cNvPr id="2" name="Rectangle 1"/>
          <p:cNvSpPr/>
          <p:nvPr/>
        </p:nvSpPr>
        <p:spPr>
          <a:xfrm>
            <a:off x="653142" y="185674"/>
            <a:ext cx="8046721" cy="1323439"/>
          </a:xfrm>
          <a:prstGeom prst="rect">
            <a:avLst/>
          </a:prstGeom>
        </p:spPr>
        <p:txBody>
          <a:bodyPr wrap="square">
            <a:spAutoFit/>
          </a:bodyPr>
          <a:lstStyle/>
          <a:p>
            <a:pPr algn="ctr"/>
            <a:r>
              <a:rPr lang="en-GB" sz="4000" kern="0" dirty="0" smtClean="0">
                <a:solidFill>
                  <a:srgbClr val="000000"/>
                </a:solidFill>
                <a:latin typeface="Avenir LT Std 35 Light" panose="020B0402020203020204" pitchFamily="34" charset="0"/>
                <a:ea typeface="ＭＳ Ｐゴシック"/>
              </a:rPr>
              <a:t>Violence against Women as a human rights violation </a:t>
            </a:r>
            <a:endParaRPr lang="en-ZA" sz="4000" dirty="0"/>
          </a:p>
        </p:txBody>
      </p:sp>
      <p:sp>
        <p:nvSpPr>
          <p:cNvPr id="4" name="TextBox 3"/>
          <p:cNvSpPr txBox="1"/>
          <p:nvPr/>
        </p:nvSpPr>
        <p:spPr>
          <a:xfrm>
            <a:off x="5525870" y="5892588"/>
            <a:ext cx="3173993" cy="646331"/>
          </a:xfrm>
          <a:prstGeom prst="rect">
            <a:avLst/>
          </a:prstGeom>
          <a:noFill/>
        </p:spPr>
        <p:txBody>
          <a:bodyPr wrap="square" rtlCol="0">
            <a:spAutoFit/>
          </a:bodyPr>
          <a:lstStyle/>
          <a:p>
            <a:r>
              <a:rPr lang="en-US" dirty="0" smtClean="0"/>
              <a:t>Sibongile Ndashe </a:t>
            </a:r>
          </a:p>
          <a:p>
            <a:r>
              <a:rPr lang="en-US" dirty="0" err="1" smtClean="0"/>
              <a:t>Sibongile@the-isla.org</a:t>
            </a:r>
            <a:endParaRPr lang="en-US" dirty="0"/>
          </a:p>
        </p:txBody>
      </p:sp>
    </p:spTree>
    <p:extLst>
      <p:ext uri="{BB962C8B-B14F-4D97-AF65-F5344CB8AC3E}">
        <p14:creationId xmlns:p14="http://schemas.microsoft.com/office/powerpoint/2010/main" val="14334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4722" y="130131"/>
            <a:ext cx="6597124" cy="6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lvl="0" algn="just" defTabSz="914400" eaLnBrk="1" hangingPunct="1">
              <a:defRPr/>
            </a:pPr>
            <a:r>
              <a:rPr lang="en-ZA" sz="2000" kern="0" dirty="0" smtClean="0">
                <a:solidFill>
                  <a:srgbClr val="000000"/>
                </a:solidFill>
                <a:latin typeface="Avenir LT Std 35 Light" panose="020B0402020203020204" pitchFamily="34" charset="0"/>
                <a:ea typeface="ＭＳ Ｐゴシック"/>
              </a:rPr>
              <a:t>ECONOMIC COMMUNITY OF WEST AFRICAN STATES </a:t>
            </a:r>
            <a:endParaRPr lang="en-ZA" sz="2000" kern="0" dirty="0">
              <a:solidFill>
                <a:srgbClr val="000000"/>
              </a:solidFill>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5111" y="868851"/>
            <a:ext cx="7123593" cy="607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a:buFont typeface="Arial" panose="020B0604020202020204" pitchFamily="34" charset="0"/>
              <a:buChar char="•"/>
            </a:pPr>
            <a:endParaRPr lang="en-ZA" sz="1600" dirty="0" smtClean="0">
              <a:latin typeface="Avenir LT Std 35 Light" panose="020B0402020203020204"/>
            </a:endParaRPr>
          </a:p>
          <a:p>
            <a:pPr algn="just">
              <a:buFont typeface="Arial" panose="020B0604020202020204" pitchFamily="34" charset="0"/>
              <a:buChar char="•"/>
            </a:pPr>
            <a:endParaRPr lang="en-ZA" sz="1600" dirty="0" smtClean="0">
              <a:latin typeface="Avenir LT Std 35 Light" panose="020B0402020203020204"/>
            </a:endParaRPr>
          </a:p>
          <a:p>
            <a:pPr algn="just">
              <a:buFont typeface="Arial" panose="020B0604020202020204" pitchFamily="34" charset="0"/>
              <a:buChar char="•"/>
            </a:pPr>
            <a:endParaRPr lang="en-ZA" sz="1600" dirty="0">
              <a:latin typeface="Avenir LT Std 35 Light" panose="020B0402020203020204"/>
            </a:endParaRPr>
          </a:p>
          <a:p>
            <a:pPr algn="just">
              <a:buFont typeface="Arial" panose="020B0604020202020204" pitchFamily="34" charset="0"/>
              <a:buChar char="•"/>
            </a:pPr>
            <a:endParaRPr lang="en-ZA" sz="1600" dirty="0" smtClean="0">
              <a:latin typeface="Avenir LT Std 35 Light" panose="020B0402020203020204"/>
            </a:endParaRPr>
          </a:p>
          <a:p>
            <a:pPr algn="just">
              <a:buFont typeface="Arial" panose="020B0604020202020204" pitchFamily="34" charset="0"/>
              <a:buChar char="•"/>
            </a:pPr>
            <a:endParaRPr lang="en-ZA" sz="1800" dirty="0">
              <a:latin typeface="Avenir LT Std 35 Light" panose="020B0402020203020204" pitchFamily="34" charset="0"/>
            </a:endParaRPr>
          </a:p>
        </p:txBody>
      </p:sp>
      <p:sp>
        <p:nvSpPr>
          <p:cNvPr id="2" name="Rectangle 1"/>
          <p:cNvSpPr/>
          <p:nvPr/>
        </p:nvSpPr>
        <p:spPr>
          <a:xfrm>
            <a:off x="1684722" y="826311"/>
            <a:ext cx="7113196" cy="6463309"/>
          </a:xfrm>
          <a:prstGeom prst="rect">
            <a:avLst/>
          </a:prstGeom>
        </p:spPr>
        <p:txBody>
          <a:bodyPr wrap="square">
            <a:spAutoFit/>
          </a:bodyPr>
          <a:lstStyle/>
          <a:p>
            <a:pPr lvl="0"/>
            <a:r>
              <a:rPr lang="en-GB" b="1" dirty="0"/>
              <a:t>Mary Sunday v Nigeria </a:t>
            </a:r>
            <a:endParaRPr lang="en-ZA" dirty="0"/>
          </a:p>
          <a:p>
            <a:pPr marL="800100" lvl="1" indent="-342900">
              <a:buAutoNum type="alphaLcPeriod"/>
            </a:pPr>
            <a:r>
              <a:rPr lang="en-GB" dirty="0" smtClean="0">
                <a:solidFill>
                  <a:srgbClr val="000000"/>
                </a:solidFill>
              </a:rPr>
              <a:t>Domestic </a:t>
            </a:r>
            <a:r>
              <a:rPr lang="en-GB" dirty="0">
                <a:solidFill>
                  <a:srgbClr val="000000"/>
                </a:solidFill>
              </a:rPr>
              <a:t>Violence victim </a:t>
            </a:r>
            <a:endParaRPr lang="en-GB" dirty="0" smtClean="0">
              <a:solidFill>
                <a:srgbClr val="000000"/>
              </a:solidFill>
            </a:endParaRPr>
          </a:p>
          <a:p>
            <a:pPr marL="800100" lvl="1" indent="-342900">
              <a:buAutoNum type="alphaLcPeriod"/>
            </a:pPr>
            <a:r>
              <a:rPr lang="en-GB" dirty="0">
                <a:solidFill>
                  <a:srgbClr val="000000"/>
                </a:solidFill>
              </a:rPr>
              <a:t> </a:t>
            </a:r>
            <a:r>
              <a:rPr lang="en-GB" dirty="0" smtClean="0">
                <a:solidFill>
                  <a:srgbClr val="000000"/>
                </a:solidFill>
              </a:rPr>
              <a:t>Incri</a:t>
            </a:r>
            <a:r>
              <a:rPr lang="en-GB" dirty="0" smtClean="0"/>
              <a:t>mination </a:t>
            </a:r>
            <a:r>
              <a:rPr lang="en-GB" dirty="0"/>
              <a:t>led against the fairer sex or against a category of people determined by their belonging to the female </a:t>
            </a:r>
            <a:r>
              <a:rPr lang="en-GB" dirty="0" smtClean="0"/>
              <a:t>sex</a:t>
            </a:r>
          </a:p>
          <a:p>
            <a:pPr marL="800100" lvl="1" indent="-342900">
              <a:buAutoNum type="alphaLcPeriod"/>
            </a:pPr>
            <a:r>
              <a:rPr lang="en-GB" dirty="0"/>
              <a:t> </a:t>
            </a:r>
            <a:r>
              <a:rPr lang="en-GB" dirty="0" smtClean="0"/>
              <a:t>Facts </a:t>
            </a:r>
            <a:r>
              <a:rPr lang="en-GB" dirty="0"/>
              <a:t>must be endowed with a certain generality, a certain systemic nature that may makes it possible to assert that they are deliberately discriminatory </a:t>
            </a:r>
            <a:endParaRPr lang="en-GB" dirty="0" smtClean="0"/>
          </a:p>
          <a:p>
            <a:pPr marL="800100" lvl="1" indent="-342900">
              <a:buAutoNum type="alphaLcPeriod"/>
            </a:pPr>
            <a:r>
              <a:rPr lang="en-GB" dirty="0"/>
              <a:t> </a:t>
            </a:r>
            <a:r>
              <a:rPr lang="en-GB" dirty="0" smtClean="0"/>
              <a:t>The </a:t>
            </a:r>
            <a:r>
              <a:rPr lang="en-GB" dirty="0"/>
              <a:t>facts are confined to a private, family sphere and there is no general or systemic character </a:t>
            </a:r>
            <a:endParaRPr lang="en-GB" dirty="0" smtClean="0"/>
          </a:p>
          <a:p>
            <a:pPr marL="800100" lvl="1" indent="-342900">
              <a:buAutoNum type="alphaLcPeriod"/>
            </a:pPr>
            <a:r>
              <a:rPr lang="en-GB" dirty="0"/>
              <a:t> </a:t>
            </a:r>
            <a:r>
              <a:rPr lang="en-GB" dirty="0" smtClean="0"/>
              <a:t>The </a:t>
            </a:r>
            <a:r>
              <a:rPr lang="en-GB" dirty="0"/>
              <a:t>facts apply to a nobody, not a kind, a concept that by definition encompasses a plurality </a:t>
            </a:r>
            <a:endParaRPr lang="en-GB" dirty="0" smtClean="0"/>
          </a:p>
          <a:p>
            <a:pPr marL="800100" lvl="1" indent="-342900">
              <a:buAutoNum type="alphaLcPeriod"/>
            </a:pPr>
            <a:r>
              <a:rPr lang="en-GB" dirty="0"/>
              <a:t> </a:t>
            </a:r>
            <a:r>
              <a:rPr lang="en-GB" dirty="0" smtClean="0"/>
              <a:t>Domestic </a:t>
            </a:r>
            <a:r>
              <a:rPr lang="en-GB" dirty="0"/>
              <a:t>Violence does not involve, either near from near or far, a state body to justify any involvement of the </a:t>
            </a:r>
            <a:r>
              <a:rPr lang="en-GB" dirty="0" smtClean="0"/>
              <a:t>state</a:t>
            </a:r>
          </a:p>
          <a:p>
            <a:pPr marL="800100" lvl="1" indent="-342900">
              <a:buAutoNum type="alphaLcPeriod"/>
            </a:pPr>
            <a:r>
              <a:rPr lang="en-GB" dirty="0"/>
              <a:t> </a:t>
            </a:r>
            <a:r>
              <a:rPr lang="en-GB" dirty="0" smtClean="0"/>
              <a:t>The </a:t>
            </a:r>
            <a:r>
              <a:rPr lang="en-GB" dirty="0"/>
              <a:t>rigorously private nature of the critical acts, the very frame of their commission, the home of the couple, forbid any attachment with public </a:t>
            </a:r>
            <a:r>
              <a:rPr lang="en-GB" dirty="0" smtClean="0"/>
              <a:t>power</a:t>
            </a:r>
            <a:endParaRPr lang="en-ZA" dirty="0"/>
          </a:p>
          <a:p>
            <a:pPr lvl="2"/>
            <a:r>
              <a:rPr lang="en-GB" b="1" dirty="0" smtClean="0"/>
              <a:t>-	relegating </a:t>
            </a:r>
            <a:r>
              <a:rPr lang="en-GB" b="1" dirty="0"/>
              <a:t>domestic violence to the private sphere</a:t>
            </a:r>
            <a:endParaRPr lang="en-ZA" dirty="0"/>
          </a:p>
          <a:p>
            <a:pPr lvl="2"/>
            <a:r>
              <a:rPr lang="en-GB" b="1" dirty="0"/>
              <a:t>discrimination needs to be discriminatory </a:t>
            </a:r>
            <a:endParaRPr lang="en-GB" b="1" dirty="0" smtClean="0"/>
          </a:p>
          <a:p>
            <a:pPr lvl="2"/>
            <a:r>
              <a:rPr lang="en-GB" b="1" dirty="0" smtClean="0"/>
              <a:t>-	there </a:t>
            </a:r>
            <a:r>
              <a:rPr lang="en-GB" b="1" dirty="0"/>
              <a:t>is no general or systemic character to the violation </a:t>
            </a:r>
            <a:endParaRPr lang="en-ZA" dirty="0"/>
          </a:p>
          <a:p>
            <a:pPr lvl="2"/>
            <a:r>
              <a:rPr lang="en-GB" b="1" dirty="0"/>
              <a:t>Home forbid any attachment with public power</a:t>
            </a:r>
            <a:endParaRPr lang="en-ZA" dirty="0"/>
          </a:p>
          <a:p>
            <a:r>
              <a:rPr lang="en-GB" b="1" dirty="0"/>
              <a:t> </a:t>
            </a:r>
            <a:endParaRPr lang="en-ZA" dirty="0"/>
          </a:p>
          <a:p>
            <a:r>
              <a:rPr lang="en-GB" dirty="0"/>
              <a:t> </a:t>
            </a:r>
            <a:endParaRPr lang="en-ZA" dirty="0"/>
          </a:p>
          <a:p>
            <a:r>
              <a:rPr lang="en-GB" dirty="0"/>
              <a:t> </a:t>
            </a:r>
            <a:endParaRPr lang="en-ZA" dirty="0"/>
          </a:p>
        </p:txBody>
      </p:sp>
    </p:spTree>
    <p:extLst>
      <p:ext uri="{BB962C8B-B14F-4D97-AF65-F5344CB8AC3E}">
        <p14:creationId xmlns:p14="http://schemas.microsoft.com/office/powerpoint/2010/main" val="258790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4722" y="130131"/>
            <a:ext cx="6597124" cy="6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lvl="0" algn="just" defTabSz="914400" eaLnBrk="1" hangingPunct="1">
              <a:defRPr/>
            </a:pPr>
            <a:r>
              <a:rPr lang="en-ZA" sz="2000" kern="0" dirty="0" smtClean="0">
                <a:solidFill>
                  <a:srgbClr val="000000"/>
                </a:solidFill>
                <a:latin typeface="Avenir LT Std 35 Light" panose="020B0402020203020204" pitchFamily="34" charset="0"/>
                <a:ea typeface="ＭＳ Ｐゴシック"/>
              </a:rPr>
              <a:t>Observations </a:t>
            </a:r>
            <a:endParaRPr lang="en-ZA" sz="2000" kern="0" dirty="0">
              <a:solidFill>
                <a:srgbClr val="000000"/>
              </a:solidFill>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5111" y="868851"/>
            <a:ext cx="7123593" cy="560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indent="0">
              <a:buNone/>
            </a:pPr>
            <a:endParaRPr lang="en-ZA" sz="2400" dirty="0">
              <a:solidFill>
                <a:srgbClr val="000000"/>
              </a:solidFill>
            </a:endParaRPr>
          </a:p>
          <a:p>
            <a:pPr marL="0" indent="0">
              <a:buNone/>
            </a:pPr>
            <a:r>
              <a:rPr lang="en-GB" sz="2400" dirty="0" smtClean="0">
                <a:solidFill>
                  <a:srgbClr val="000000"/>
                </a:solidFill>
              </a:rPr>
              <a:t>a. The violence </a:t>
            </a:r>
            <a:r>
              <a:rPr lang="en-GB" sz="2400" dirty="0">
                <a:solidFill>
                  <a:srgbClr val="000000"/>
                </a:solidFill>
              </a:rPr>
              <a:t>happened to women but it is not about women – the failure to frame the violations as violence against women. </a:t>
            </a:r>
            <a:endParaRPr lang="en-GB" sz="2400" dirty="0" smtClean="0">
              <a:solidFill>
                <a:srgbClr val="000000"/>
              </a:solidFill>
            </a:endParaRPr>
          </a:p>
          <a:p>
            <a:pPr marL="0" indent="0">
              <a:buNone/>
            </a:pPr>
            <a:r>
              <a:rPr lang="en-GB" sz="2400" dirty="0" smtClean="0">
                <a:solidFill>
                  <a:srgbClr val="000000"/>
                </a:solidFill>
              </a:rPr>
              <a:t>b.  Courts get civil and political rights but they struggle with discrimination broadly </a:t>
            </a:r>
            <a:endParaRPr lang="en-ZA" sz="2400" dirty="0" smtClean="0">
              <a:solidFill>
                <a:srgbClr val="000000"/>
              </a:solidFill>
            </a:endParaRPr>
          </a:p>
          <a:p>
            <a:pPr marL="1244600" lvl="2" indent="0">
              <a:buNone/>
            </a:pPr>
            <a:r>
              <a:rPr lang="en-GB" dirty="0" smtClean="0">
                <a:solidFill>
                  <a:srgbClr val="000000"/>
                </a:solidFill>
              </a:rPr>
              <a:t>- Difference in treatment </a:t>
            </a:r>
            <a:endParaRPr lang="en-ZA" dirty="0" smtClean="0">
              <a:solidFill>
                <a:srgbClr val="000000"/>
              </a:solidFill>
            </a:endParaRPr>
          </a:p>
          <a:p>
            <a:pPr marL="1244600" lvl="2" indent="0">
              <a:buNone/>
            </a:pPr>
            <a:r>
              <a:rPr lang="en-GB" dirty="0" smtClean="0">
                <a:solidFill>
                  <a:srgbClr val="000000"/>
                </a:solidFill>
              </a:rPr>
              <a:t>- The role of the comparator</a:t>
            </a:r>
          </a:p>
          <a:p>
            <a:pPr marL="1244600" lvl="2" indent="0">
              <a:buNone/>
            </a:pPr>
            <a:r>
              <a:rPr lang="en-GB" dirty="0" smtClean="0">
                <a:solidFill>
                  <a:srgbClr val="000000"/>
                </a:solidFill>
              </a:rPr>
              <a:t>c.  </a:t>
            </a:r>
            <a:r>
              <a:rPr lang="en-GB" sz="2400" dirty="0" smtClean="0">
                <a:solidFill>
                  <a:srgbClr val="000000"/>
                </a:solidFill>
              </a:rPr>
              <a:t>Courts struggle to understand violence against women as a form of discrimination. </a:t>
            </a:r>
            <a:endParaRPr lang="en-ZA" sz="2400" dirty="0">
              <a:solidFill>
                <a:srgbClr val="000000"/>
              </a:solidFill>
            </a:endParaRPr>
          </a:p>
          <a:p>
            <a:pPr marL="1244600" lvl="2" indent="0">
              <a:buNone/>
            </a:pPr>
            <a:r>
              <a:rPr lang="en-ZA" sz="2400" dirty="0" smtClean="0">
                <a:solidFill>
                  <a:srgbClr val="000000"/>
                </a:solidFill>
              </a:rPr>
              <a:t>d.   </a:t>
            </a:r>
            <a:r>
              <a:rPr lang="en-GB" sz="2400" dirty="0" smtClean="0">
                <a:solidFill>
                  <a:srgbClr val="000000"/>
                </a:solidFill>
              </a:rPr>
              <a:t>How our desire to develop jurisprudence on violence against women forces us to mask the horrific losses and regression in order to see the silver lining. </a:t>
            </a:r>
            <a:endParaRPr lang="en-ZA" sz="2400" dirty="0" smtClean="0">
              <a:solidFill>
                <a:srgbClr val="000000"/>
              </a:solidFill>
            </a:endParaRPr>
          </a:p>
          <a:p>
            <a:pPr marL="0" indent="0" algn="just">
              <a:buNone/>
            </a:pPr>
            <a:endParaRPr lang="en-ZA" sz="1800" dirty="0">
              <a:solidFill>
                <a:srgbClr val="000000"/>
              </a:solidFill>
              <a:latin typeface="Avenir LT Std 35 Light" panose="020B0402020203020204" pitchFamily="34" charset="0"/>
            </a:endParaRPr>
          </a:p>
        </p:txBody>
      </p:sp>
    </p:spTree>
    <p:extLst>
      <p:ext uri="{BB962C8B-B14F-4D97-AF65-F5344CB8AC3E}">
        <p14:creationId xmlns:p14="http://schemas.microsoft.com/office/powerpoint/2010/main" val="149774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7" y="240281"/>
            <a:ext cx="7113799" cy="622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lvl="0"/>
            <a:r>
              <a:rPr lang="en-GB" sz="2000" dirty="0">
                <a:solidFill>
                  <a:srgbClr val="000000"/>
                </a:solidFill>
              </a:rPr>
              <a:t>Six case studies that highlights how the ACHPR and ECOWAS has dealt with </a:t>
            </a:r>
            <a:endParaRPr lang="en-ZA" sz="2000" dirty="0">
              <a:solidFill>
                <a:srgbClr val="000000"/>
              </a:solidFill>
            </a:endParaRPr>
          </a:p>
        </p:txBody>
      </p:sp>
      <p:sp>
        <p:nvSpPr>
          <p:cNvPr id="15" name="Rectangle 3"/>
          <p:cNvSpPr txBox="1">
            <a:spLocks noChangeArrowheads="1"/>
          </p:cNvSpPr>
          <p:nvPr/>
        </p:nvSpPr>
        <p:spPr bwMode="auto">
          <a:xfrm>
            <a:off x="1556768" y="863100"/>
            <a:ext cx="7394049" cy="596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a:buClr>
                <a:srgbClr val="336322"/>
              </a:buClr>
              <a:buFont typeface="Arial" panose="020B0604020202020204" pitchFamily="34" charset="0"/>
              <a:buChar char="•"/>
            </a:pPr>
            <a:endParaRPr lang="en-ZA" sz="1600" dirty="0">
              <a:latin typeface="Avenir LT Std 35 Light" panose="020B0402020203020204"/>
            </a:endParaRPr>
          </a:p>
        </p:txBody>
      </p:sp>
      <p:sp>
        <p:nvSpPr>
          <p:cNvPr id="2" name="Rectangle 1"/>
          <p:cNvSpPr/>
          <p:nvPr/>
        </p:nvSpPr>
        <p:spPr>
          <a:xfrm>
            <a:off x="1672677" y="1028343"/>
            <a:ext cx="7471323" cy="4893647"/>
          </a:xfrm>
          <a:prstGeom prst="rect">
            <a:avLst/>
          </a:prstGeom>
        </p:spPr>
        <p:txBody>
          <a:bodyPr wrap="square">
            <a:spAutoFit/>
          </a:bodyPr>
          <a:lstStyle/>
          <a:p>
            <a:r>
              <a:rPr lang="en-GB" dirty="0"/>
              <a:t> </a:t>
            </a:r>
            <a:endParaRPr lang="en-ZA" sz="2400" dirty="0"/>
          </a:p>
          <a:p>
            <a:r>
              <a:rPr lang="en-GB" sz="2400" dirty="0"/>
              <a:t>The focus of the presentation is on how regional and sub-regional courts continue to struggle with violence against women as a human rights violation. </a:t>
            </a:r>
            <a:endParaRPr lang="en-ZA" sz="2400" dirty="0"/>
          </a:p>
          <a:p>
            <a:r>
              <a:rPr lang="en-GB" sz="2400" dirty="0"/>
              <a:t> </a:t>
            </a:r>
            <a:endParaRPr lang="en-ZA" sz="2400" dirty="0"/>
          </a:p>
          <a:p>
            <a:pPr lvl="0"/>
            <a:r>
              <a:rPr lang="en-GB" sz="2400" dirty="0" smtClean="0"/>
              <a:t>a.	African </a:t>
            </a:r>
            <a:r>
              <a:rPr lang="en-GB" sz="2400" dirty="0"/>
              <a:t>Commission on Human and Peoples’ Rights </a:t>
            </a:r>
            <a:endParaRPr lang="en-ZA" sz="2400" dirty="0"/>
          </a:p>
          <a:p>
            <a:pPr marL="800100" lvl="1" indent="-342900">
              <a:buFontTx/>
              <a:buChar char="-"/>
            </a:pPr>
            <a:r>
              <a:rPr lang="en-GB" sz="2400" dirty="0" err="1" smtClean="0"/>
              <a:t>Doebler</a:t>
            </a:r>
            <a:r>
              <a:rPr lang="en-GB" sz="2400" dirty="0" smtClean="0"/>
              <a:t> </a:t>
            </a:r>
            <a:r>
              <a:rPr lang="en-GB" sz="2400" dirty="0"/>
              <a:t>v Sudan </a:t>
            </a:r>
            <a:endParaRPr lang="en-GB" sz="2400" dirty="0" smtClean="0"/>
          </a:p>
          <a:p>
            <a:pPr marL="800100" lvl="1" indent="-342900">
              <a:buFontTx/>
              <a:buChar char="-"/>
            </a:pPr>
            <a:r>
              <a:rPr lang="en-GB" sz="2400" dirty="0" smtClean="0"/>
              <a:t>EIPR </a:t>
            </a:r>
            <a:r>
              <a:rPr lang="en-GB" sz="2400" dirty="0"/>
              <a:t>and Interights v Egypt </a:t>
            </a:r>
            <a:endParaRPr lang="en-GB" sz="2400" dirty="0" smtClean="0"/>
          </a:p>
          <a:p>
            <a:pPr lvl="1"/>
            <a:r>
              <a:rPr lang="en-ZA" sz="2400" dirty="0" smtClean="0"/>
              <a:t>-    </a:t>
            </a:r>
            <a:r>
              <a:rPr lang="en-GB" sz="2400" dirty="0" smtClean="0"/>
              <a:t>Equality </a:t>
            </a:r>
            <a:r>
              <a:rPr lang="en-GB" sz="2400" dirty="0"/>
              <a:t>Now – Ethiopia</a:t>
            </a:r>
            <a:endParaRPr lang="en-ZA" sz="2400" dirty="0"/>
          </a:p>
          <a:p>
            <a:pPr lvl="0"/>
            <a:r>
              <a:rPr lang="en-GB" sz="2400" dirty="0" smtClean="0"/>
              <a:t>b.	Economic </a:t>
            </a:r>
            <a:r>
              <a:rPr lang="en-GB" sz="2400" dirty="0"/>
              <a:t>Community of West African States </a:t>
            </a:r>
            <a:endParaRPr lang="en-ZA" sz="2400" dirty="0"/>
          </a:p>
          <a:p>
            <a:pPr marL="800100" lvl="1" indent="-342900">
              <a:buFontTx/>
              <a:buChar char="-"/>
            </a:pPr>
            <a:r>
              <a:rPr lang="en-GB" sz="2400" dirty="0" err="1" smtClean="0"/>
              <a:t>Koraou</a:t>
            </a:r>
            <a:r>
              <a:rPr lang="en-GB" sz="2400" dirty="0" smtClean="0"/>
              <a:t> </a:t>
            </a:r>
            <a:r>
              <a:rPr lang="en-GB" sz="2400" dirty="0"/>
              <a:t>v Niger </a:t>
            </a:r>
            <a:endParaRPr lang="en-GB" sz="2400" dirty="0" smtClean="0"/>
          </a:p>
          <a:p>
            <a:pPr marL="800100" lvl="1" indent="-342900">
              <a:buFontTx/>
              <a:buChar char="-"/>
            </a:pPr>
            <a:r>
              <a:rPr lang="en-GB" sz="2400" dirty="0" err="1" smtClean="0"/>
              <a:t>Njemanze</a:t>
            </a:r>
            <a:r>
              <a:rPr lang="en-GB" sz="2400" dirty="0" smtClean="0"/>
              <a:t> </a:t>
            </a:r>
            <a:r>
              <a:rPr lang="en-GB" sz="2400" dirty="0"/>
              <a:t>v Niger </a:t>
            </a:r>
            <a:endParaRPr lang="en-GB" sz="2400" dirty="0" smtClean="0"/>
          </a:p>
          <a:p>
            <a:pPr marL="800100" lvl="1" indent="-342900">
              <a:buFontTx/>
              <a:buChar char="-"/>
            </a:pPr>
            <a:r>
              <a:rPr lang="en-GB" sz="2400" dirty="0"/>
              <a:t> </a:t>
            </a:r>
            <a:r>
              <a:rPr lang="en-GB" sz="2400" dirty="0" smtClean="0"/>
              <a:t>Mary </a:t>
            </a:r>
            <a:r>
              <a:rPr lang="en-GB" sz="2400" dirty="0"/>
              <a:t>Sunday v Nigeria </a:t>
            </a:r>
            <a:endParaRPr lang="en-ZA" sz="2400" dirty="0"/>
          </a:p>
        </p:txBody>
      </p:sp>
    </p:spTree>
    <p:extLst>
      <p:ext uri="{BB962C8B-B14F-4D97-AF65-F5344CB8AC3E}">
        <p14:creationId xmlns:p14="http://schemas.microsoft.com/office/powerpoint/2010/main" val="252200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7" y="1"/>
            <a:ext cx="6597125" cy="86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r>
              <a:rPr lang="en-GB" sz="2400" dirty="0">
                <a:solidFill>
                  <a:srgbClr val="000000"/>
                </a:solidFill>
              </a:rPr>
              <a:t>African Commission on Human and People’s Rights </a:t>
            </a:r>
            <a:endParaRPr lang="en-ZA" sz="2400" dirty="0">
              <a:solidFill>
                <a:srgbClr val="000000"/>
              </a:solidFill>
            </a:endParaRPr>
          </a:p>
        </p:txBody>
      </p:sp>
      <p:sp>
        <p:nvSpPr>
          <p:cNvPr id="15" name="Rectangle 3"/>
          <p:cNvSpPr txBox="1">
            <a:spLocks noChangeArrowheads="1"/>
          </p:cNvSpPr>
          <p:nvPr/>
        </p:nvSpPr>
        <p:spPr bwMode="auto">
          <a:xfrm>
            <a:off x="1556768" y="824677"/>
            <a:ext cx="7394049" cy="596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a:buFont typeface="Arial" panose="020B0604020202020204" pitchFamily="34" charset="0"/>
              <a:buChar char="•"/>
            </a:pPr>
            <a:endParaRPr lang="en-ZA" sz="1600" dirty="0" smtClean="0">
              <a:latin typeface="Avenir LT Std 35 Light" panose="020B0402020203020204"/>
            </a:endParaRPr>
          </a:p>
          <a:p>
            <a:pPr algn="just">
              <a:buFont typeface="Arial" panose="020B0604020202020204" pitchFamily="34" charset="0"/>
              <a:buChar char="•"/>
            </a:pPr>
            <a:endParaRPr lang="en-ZA" sz="1600" dirty="0" smtClean="0">
              <a:latin typeface="Avenir LT Std 35 Light" panose="020B0402020203020204"/>
            </a:endParaRPr>
          </a:p>
          <a:p>
            <a:pPr algn="just">
              <a:buFont typeface="Arial" panose="020B0604020202020204" pitchFamily="34" charset="0"/>
              <a:buChar char="•"/>
            </a:pPr>
            <a:endParaRPr lang="en-ZA" sz="1600" dirty="0">
              <a:latin typeface="Avenir LT Std 35 Light" panose="020B0402020203020204"/>
            </a:endParaRPr>
          </a:p>
        </p:txBody>
      </p:sp>
      <p:sp>
        <p:nvSpPr>
          <p:cNvPr id="2" name="Rectangle 1"/>
          <p:cNvSpPr/>
          <p:nvPr/>
        </p:nvSpPr>
        <p:spPr>
          <a:xfrm>
            <a:off x="1672677" y="889843"/>
            <a:ext cx="6884985" cy="5539978"/>
          </a:xfrm>
          <a:prstGeom prst="rect">
            <a:avLst/>
          </a:prstGeom>
        </p:spPr>
        <p:txBody>
          <a:bodyPr wrap="square">
            <a:spAutoFit/>
          </a:bodyPr>
          <a:lstStyle/>
          <a:p>
            <a:r>
              <a:rPr lang="en-GB" dirty="0"/>
              <a:t> </a:t>
            </a:r>
            <a:endParaRPr lang="en-ZA" dirty="0"/>
          </a:p>
          <a:p>
            <a:pPr lvl="0"/>
            <a:r>
              <a:rPr lang="en-GB" sz="2400" b="1" dirty="0" err="1"/>
              <a:t>Doebler</a:t>
            </a:r>
            <a:r>
              <a:rPr lang="en-GB" sz="2400" b="1" dirty="0"/>
              <a:t> v Sudan </a:t>
            </a:r>
            <a:endParaRPr lang="en-ZA" sz="2400" dirty="0"/>
          </a:p>
          <a:p>
            <a:r>
              <a:rPr lang="en-GB" sz="2400" dirty="0"/>
              <a:t> </a:t>
            </a:r>
            <a:endParaRPr lang="en-ZA" sz="2400" dirty="0"/>
          </a:p>
          <a:p>
            <a:pPr marL="800100" lvl="1" indent="-342900">
              <a:buAutoNum type="alphaLcPeriod"/>
            </a:pPr>
            <a:r>
              <a:rPr lang="en-GB" sz="2400" dirty="0" smtClean="0"/>
              <a:t>Case </a:t>
            </a:r>
            <a:r>
              <a:rPr lang="en-GB" sz="2400" dirty="0"/>
              <a:t>about women sentenced to lashes for wearing pants, dancing with men, crossing legs, sitting with boys. </a:t>
            </a:r>
            <a:endParaRPr lang="en-GB" sz="2400" dirty="0" smtClean="0"/>
          </a:p>
          <a:p>
            <a:pPr marL="800100" lvl="1" indent="-342900">
              <a:buAutoNum type="alphaLcPeriod"/>
            </a:pPr>
            <a:r>
              <a:rPr lang="en-GB" sz="2400" dirty="0"/>
              <a:t> </a:t>
            </a:r>
            <a:r>
              <a:rPr lang="en-GB" sz="2400" dirty="0" smtClean="0"/>
              <a:t>Allegation </a:t>
            </a:r>
            <a:r>
              <a:rPr lang="en-GB" sz="2400" dirty="0"/>
              <a:t>that punishment meted out was grossly disproportionate. </a:t>
            </a:r>
            <a:endParaRPr lang="en-GB" sz="2400" dirty="0" smtClean="0"/>
          </a:p>
          <a:p>
            <a:pPr marL="800100" lvl="1" indent="-342900">
              <a:buAutoNum type="alphaLcPeriod"/>
            </a:pPr>
            <a:r>
              <a:rPr lang="en-GB" sz="2400" dirty="0"/>
              <a:t> </a:t>
            </a:r>
            <a:r>
              <a:rPr lang="en-GB" sz="2400" dirty="0" smtClean="0"/>
              <a:t>The </a:t>
            </a:r>
            <a:r>
              <a:rPr lang="en-GB" sz="2400" dirty="0"/>
              <a:t>complaint alleged the violation of article 5</a:t>
            </a:r>
            <a:r>
              <a:rPr lang="en-GB" sz="2400" dirty="0" smtClean="0"/>
              <a:t>.</a:t>
            </a:r>
          </a:p>
          <a:p>
            <a:pPr marL="800100" lvl="1" indent="-342900">
              <a:buAutoNum type="alphaLcPeriod"/>
            </a:pPr>
            <a:r>
              <a:rPr lang="en-GB" sz="2400" dirty="0"/>
              <a:t> </a:t>
            </a:r>
            <a:r>
              <a:rPr lang="en-GB" sz="2400" dirty="0" smtClean="0"/>
              <a:t> </a:t>
            </a:r>
            <a:r>
              <a:rPr lang="en-GB" sz="2400" dirty="0"/>
              <a:t>The commission found that art 5 has been violated.  </a:t>
            </a:r>
            <a:endParaRPr lang="en-ZA" sz="2400" dirty="0"/>
          </a:p>
          <a:p>
            <a:r>
              <a:rPr lang="en-GB" sz="2400" dirty="0"/>
              <a:t> </a:t>
            </a:r>
            <a:endParaRPr lang="en-GB" sz="2400" b="1" dirty="0" smtClean="0"/>
          </a:p>
          <a:p>
            <a:pPr marL="1200150" lvl="2" indent="-285750">
              <a:buFontTx/>
              <a:buChar char="-"/>
            </a:pPr>
            <a:r>
              <a:rPr lang="en-GB" sz="2400" b="1" dirty="0"/>
              <a:t> </a:t>
            </a:r>
            <a:r>
              <a:rPr lang="en-GB" sz="2400" b="1" dirty="0" smtClean="0"/>
              <a:t>Case Framed </a:t>
            </a:r>
            <a:r>
              <a:rPr lang="en-GB" sz="2400" b="1" dirty="0"/>
              <a:t>as cruel inhuman and degrading treatment </a:t>
            </a:r>
            <a:endParaRPr lang="en-GB" sz="2400" b="1" dirty="0" smtClean="0"/>
          </a:p>
          <a:p>
            <a:pPr marL="1200150" lvl="2" indent="-285750">
              <a:buFontTx/>
              <a:buChar char="-"/>
            </a:pPr>
            <a:r>
              <a:rPr lang="en-GB" sz="2400" b="1" dirty="0"/>
              <a:t> </a:t>
            </a:r>
            <a:r>
              <a:rPr lang="en-GB" sz="2400" b="1" dirty="0" smtClean="0"/>
              <a:t>Gender not entering the frame </a:t>
            </a:r>
            <a:endParaRPr lang="en-ZA" sz="2400" dirty="0"/>
          </a:p>
        </p:txBody>
      </p:sp>
    </p:spTree>
    <p:extLst>
      <p:ext uri="{BB962C8B-B14F-4D97-AF65-F5344CB8AC3E}">
        <p14:creationId xmlns:p14="http://schemas.microsoft.com/office/powerpoint/2010/main" val="2187893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000" i="0" u="none" strike="noStrike" kern="0" cap="none" spc="0" normalizeH="0" baseline="0" noProof="0" dirty="0" err="1" smtClean="0">
                <a:ln>
                  <a:noFill/>
                </a:ln>
                <a:solidFill>
                  <a:srgbClr val="000000"/>
                </a:solidFill>
                <a:effectLst/>
                <a:uLnTx/>
                <a:uFillTx/>
                <a:latin typeface="Avenir LT Std 35 Light" panose="020B0402020203020204" pitchFamily="34" charset="0"/>
                <a:ea typeface="ＭＳ Ｐゴシック"/>
              </a:rPr>
              <a:t>African</a:t>
            </a:r>
            <a:r>
              <a:rPr kumimoji="0" lang="fr-FR" sz="2000" i="0" u="none" strike="noStrike" kern="0" cap="none" spc="0" normalizeH="0" baseline="0" noProof="0" dirty="0" smtClean="0">
                <a:ln>
                  <a:noFill/>
                </a:ln>
                <a:solidFill>
                  <a:srgbClr val="000000"/>
                </a:solidFill>
                <a:effectLst/>
                <a:uLnTx/>
                <a:uFillTx/>
                <a:latin typeface="Avenir LT Std 35 Light" panose="020B0402020203020204" pitchFamily="34" charset="0"/>
                <a:ea typeface="ＭＳ Ｐゴシック"/>
              </a:rPr>
              <a:t> Commission on </a:t>
            </a:r>
            <a:r>
              <a:rPr kumimoji="0" lang="fr-FR" sz="2000" i="0" u="none" strike="noStrike" kern="0" cap="none" spc="0" normalizeH="0" baseline="0" noProof="0" dirty="0" err="1" smtClean="0">
                <a:ln>
                  <a:noFill/>
                </a:ln>
                <a:solidFill>
                  <a:srgbClr val="000000"/>
                </a:solidFill>
                <a:effectLst/>
                <a:uLnTx/>
                <a:uFillTx/>
                <a:latin typeface="Avenir LT Std 35 Light" panose="020B0402020203020204" pitchFamily="34" charset="0"/>
                <a:ea typeface="ＭＳ Ｐゴシック"/>
              </a:rPr>
              <a:t>Human</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and </a:t>
            </a:r>
            <a:r>
              <a:rPr kumimoji="0" lang="fr-FR" sz="2000" i="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People’s</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t>
            </a:r>
            <a:r>
              <a:rPr kumimoji="0" lang="fr-FR" sz="2000" i="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Rights</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t>
            </a:r>
            <a:endParaRPr kumimoji="0" lang="fr-FR" sz="2000" i="0" u="none" strike="noStrike" kern="0" cap="none" spc="0" normalizeH="0" baseline="0" noProof="0" dirty="0" smtClean="0">
              <a:ln>
                <a:noFill/>
              </a:ln>
              <a:solidFill>
                <a:srgbClr val="000000"/>
              </a:solidFill>
              <a:effectLst/>
              <a:uLnTx/>
              <a:uFillTx/>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6768" y="863100"/>
            <a:ext cx="7394049" cy="596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lvl="0" indent="0">
              <a:buNone/>
            </a:pPr>
            <a:r>
              <a:rPr lang="en-GB" sz="2400" b="1" dirty="0" smtClean="0"/>
              <a:t> </a:t>
            </a:r>
            <a:r>
              <a:rPr lang="en-GB" sz="2400" b="1" dirty="0" smtClean="0">
                <a:solidFill>
                  <a:srgbClr val="000000"/>
                </a:solidFill>
              </a:rPr>
              <a:t>EIPR and Interights </a:t>
            </a:r>
            <a:r>
              <a:rPr lang="en-GB" sz="2400" b="1" dirty="0">
                <a:solidFill>
                  <a:srgbClr val="000000"/>
                </a:solidFill>
              </a:rPr>
              <a:t>v Egypt </a:t>
            </a:r>
            <a:endParaRPr lang="en-ZA" sz="2400" dirty="0">
              <a:solidFill>
                <a:srgbClr val="000000"/>
              </a:solidFill>
            </a:endParaRPr>
          </a:p>
          <a:p>
            <a:pPr marL="1111250" lvl="1" indent="-342900">
              <a:buAutoNum type="alphaLcPeriod"/>
            </a:pPr>
            <a:r>
              <a:rPr lang="en-GB" dirty="0" smtClean="0">
                <a:solidFill>
                  <a:srgbClr val="000000"/>
                </a:solidFill>
              </a:rPr>
              <a:t>Women </a:t>
            </a:r>
            <a:r>
              <a:rPr lang="en-GB" dirty="0">
                <a:solidFill>
                  <a:srgbClr val="000000"/>
                </a:solidFill>
              </a:rPr>
              <a:t>journalists sexually assaulted at a political </a:t>
            </a:r>
            <a:r>
              <a:rPr lang="en-GB" dirty="0" smtClean="0">
                <a:solidFill>
                  <a:srgbClr val="000000"/>
                </a:solidFill>
              </a:rPr>
              <a:t>rally</a:t>
            </a:r>
          </a:p>
          <a:p>
            <a:pPr marL="1111250" lvl="1" indent="-342900">
              <a:buAutoNum type="alphaLcPeriod"/>
            </a:pPr>
            <a:r>
              <a:rPr lang="en-GB" dirty="0">
                <a:solidFill>
                  <a:srgbClr val="000000"/>
                </a:solidFill>
              </a:rPr>
              <a:t> </a:t>
            </a:r>
            <a:r>
              <a:rPr lang="en-GB" dirty="0" smtClean="0">
                <a:solidFill>
                  <a:srgbClr val="000000"/>
                </a:solidFill>
              </a:rPr>
              <a:t>Violence </a:t>
            </a:r>
            <a:r>
              <a:rPr lang="en-GB" dirty="0">
                <a:solidFill>
                  <a:srgbClr val="000000"/>
                </a:solidFill>
              </a:rPr>
              <a:t>which is overwhelmingly gender specific and disproportionately affects women because they are women (not because they are not men) </a:t>
            </a:r>
            <a:endParaRPr lang="en-GB" dirty="0" smtClean="0">
              <a:solidFill>
                <a:srgbClr val="000000"/>
              </a:solidFill>
            </a:endParaRPr>
          </a:p>
          <a:p>
            <a:pPr marL="1111250" lvl="1" indent="-342900">
              <a:buAutoNum type="alphaLcPeriod"/>
            </a:pPr>
            <a:r>
              <a:rPr lang="en-GB" dirty="0">
                <a:solidFill>
                  <a:srgbClr val="000000"/>
                </a:solidFill>
              </a:rPr>
              <a:t> </a:t>
            </a:r>
            <a:r>
              <a:rPr lang="en-GB" dirty="0" smtClean="0">
                <a:solidFill>
                  <a:srgbClr val="000000"/>
                </a:solidFill>
              </a:rPr>
              <a:t>Basis </a:t>
            </a:r>
            <a:r>
              <a:rPr lang="en-GB" dirty="0">
                <a:solidFill>
                  <a:srgbClr val="000000"/>
                </a:solidFill>
              </a:rPr>
              <a:t>of the violation of Art 2 and 3 the main reason why the victims were targeted is because they hold particular views, are women and they are journalists. This is evidenced by the sexual nature of their violations.  </a:t>
            </a:r>
            <a:endParaRPr lang="en-GB" dirty="0" smtClean="0">
              <a:solidFill>
                <a:srgbClr val="000000"/>
              </a:solidFill>
            </a:endParaRPr>
          </a:p>
          <a:p>
            <a:pPr marL="1111250" lvl="1" indent="-342900">
              <a:buAutoNum type="alphaLcPeriod"/>
            </a:pPr>
            <a:r>
              <a:rPr lang="en-GB" dirty="0">
                <a:solidFill>
                  <a:srgbClr val="000000"/>
                </a:solidFill>
              </a:rPr>
              <a:t> </a:t>
            </a:r>
            <a:r>
              <a:rPr lang="en-GB" dirty="0" smtClean="0">
                <a:solidFill>
                  <a:srgbClr val="000000"/>
                </a:solidFill>
              </a:rPr>
              <a:t>Case </a:t>
            </a:r>
            <a:r>
              <a:rPr lang="en-GB" dirty="0">
                <a:solidFill>
                  <a:srgbClr val="000000"/>
                </a:solidFill>
              </a:rPr>
              <a:t>presenting a critical case to confirm that violence against women amounts to discrimination under the African </a:t>
            </a:r>
            <a:r>
              <a:rPr lang="en-GB" dirty="0" smtClean="0">
                <a:solidFill>
                  <a:srgbClr val="000000"/>
                </a:solidFill>
              </a:rPr>
              <a:t>Charter</a:t>
            </a:r>
            <a:endParaRPr lang="en-ZA" dirty="0">
              <a:solidFill>
                <a:srgbClr val="000000"/>
              </a:solidFill>
            </a:endParaRPr>
          </a:p>
        </p:txBody>
      </p:sp>
    </p:spTree>
    <p:extLst>
      <p:ext uri="{BB962C8B-B14F-4D97-AF65-F5344CB8AC3E}">
        <p14:creationId xmlns:p14="http://schemas.microsoft.com/office/powerpoint/2010/main" val="115993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GB" sz="2000" kern="0" noProof="0" dirty="0" smtClean="0">
                <a:solidFill>
                  <a:srgbClr val="000000"/>
                </a:solidFill>
                <a:latin typeface="Avenir LT Std 35 Light" panose="020B0402020203020204" pitchFamily="34" charset="0"/>
                <a:ea typeface="ＭＳ Ｐゴシック"/>
              </a:rPr>
              <a:t>African Commission on Human and People’s Rights</a:t>
            </a:r>
            <a:endParaRPr kumimoji="0" lang="fr-FR" sz="2000" i="0" u="none" strike="noStrike" kern="0" cap="none" spc="0" normalizeH="0" baseline="0" noProof="0" dirty="0" smtClean="0">
              <a:ln>
                <a:noFill/>
              </a:ln>
              <a:solidFill>
                <a:srgbClr val="000000"/>
              </a:solidFill>
              <a:effectLst/>
              <a:uLnTx/>
              <a:uFillTx/>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6768" y="863100"/>
            <a:ext cx="7394049" cy="596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768350" lvl="1" indent="0">
              <a:buNone/>
            </a:pPr>
            <a:endParaRPr lang="en-GB" sz="1800" b="1" dirty="0" smtClean="0"/>
          </a:p>
          <a:p>
            <a:pPr marL="768350" lvl="1" indent="0">
              <a:buNone/>
            </a:pPr>
            <a:r>
              <a:rPr lang="en-GB" b="1" dirty="0" smtClean="0">
                <a:solidFill>
                  <a:srgbClr val="000000"/>
                </a:solidFill>
              </a:rPr>
              <a:t>EIPR and INTERIGHTS v EGYPT</a:t>
            </a:r>
            <a:endParaRPr lang="en-GB" dirty="0">
              <a:solidFill>
                <a:srgbClr val="000000"/>
              </a:solidFill>
            </a:endParaRPr>
          </a:p>
          <a:p>
            <a:pPr marL="768350" lvl="1" indent="0">
              <a:buNone/>
            </a:pPr>
            <a:r>
              <a:rPr lang="en-GB" dirty="0" smtClean="0">
                <a:solidFill>
                  <a:srgbClr val="000000"/>
                </a:solidFill>
              </a:rPr>
              <a:t>e.	Sexual </a:t>
            </a:r>
            <a:r>
              <a:rPr lang="en-GB" dirty="0">
                <a:solidFill>
                  <a:srgbClr val="000000"/>
                </a:solidFill>
              </a:rPr>
              <a:t>abuse endured is gender specific and amount to discrimination on the basis of sex. </a:t>
            </a:r>
            <a:endParaRPr lang="en-GB" b="1" dirty="0">
              <a:solidFill>
                <a:srgbClr val="000000"/>
              </a:solidFill>
            </a:endParaRPr>
          </a:p>
          <a:p>
            <a:pPr marL="768350" lvl="1" indent="0">
              <a:buNone/>
            </a:pPr>
            <a:r>
              <a:rPr lang="en-GB" dirty="0" smtClean="0">
                <a:solidFill>
                  <a:srgbClr val="000000"/>
                </a:solidFill>
              </a:rPr>
              <a:t>f. Further </a:t>
            </a:r>
            <a:r>
              <a:rPr lang="en-GB" dirty="0">
                <a:solidFill>
                  <a:srgbClr val="000000"/>
                </a:solidFill>
              </a:rPr>
              <a:t>allegation of differential treatment but the basis is because they are women and journalists. </a:t>
            </a:r>
            <a:endParaRPr lang="en-GB" dirty="0" smtClean="0">
              <a:solidFill>
                <a:srgbClr val="000000"/>
              </a:solidFill>
            </a:endParaRPr>
          </a:p>
          <a:p>
            <a:pPr marL="768350" lvl="1" indent="0">
              <a:buNone/>
            </a:pPr>
            <a:r>
              <a:rPr lang="en-GB" dirty="0" smtClean="0">
                <a:solidFill>
                  <a:srgbClr val="000000"/>
                </a:solidFill>
              </a:rPr>
              <a:t>g. Imperative </a:t>
            </a:r>
            <a:r>
              <a:rPr lang="en-GB" dirty="0">
                <a:solidFill>
                  <a:srgbClr val="000000"/>
                </a:solidFill>
              </a:rPr>
              <a:t>for the commission to define discrimination and its link to GBV </a:t>
            </a:r>
            <a:endParaRPr lang="en-ZA" dirty="0">
              <a:solidFill>
                <a:srgbClr val="000000"/>
              </a:solidFill>
            </a:endParaRPr>
          </a:p>
          <a:p>
            <a:pPr marL="0" indent="0">
              <a:buNone/>
            </a:pPr>
            <a:endParaRPr lang="en-ZA" sz="2400" dirty="0">
              <a:solidFill>
                <a:srgbClr val="000000"/>
              </a:solidFill>
            </a:endParaRPr>
          </a:p>
          <a:p>
            <a:pPr marL="0" indent="0">
              <a:buNone/>
            </a:pPr>
            <a:r>
              <a:rPr lang="en-GB" sz="2400" dirty="0">
                <a:solidFill>
                  <a:srgbClr val="000000"/>
                </a:solidFill>
              </a:rPr>
              <a:t>-	</a:t>
            </a:r>
            <a:r>
              <a:rPr lang="en-GB" sz="2400" b="1" dirty="0">
                <a:solidFill>
                  <a:srgbClr val="000000"/>
                </a:solidFill>
              </a:rPr>
              <a:t>Recognition of GBV as a form of discrimination </a:t>
            </a:r>
            <a:endParaRPr lang="en-ZA" sz="2400" b="1" dirty="0">
              <a:solidFill>
                <a:srgbClr val="000000"/>
              </a:solidFill>
            </a:endParaRPr>
          </a:p>
          <a:p>
            <a:pPr algn="just">
              <a:buClr>
                <a:srgbClr val="336322"/>
              </a:buClr>
              <a:buFont typeface="Arial" panose="020B0604020202020204" pitchFamily="34" charset="0"/>
              <a:buChar char="•"/>
            </a:pPr>
            <a:endParaRPr lang="en-ZA" sz="1800" dirty="0">
              <a:latin typeface="Avenir LT Std 35 Light" panose="020B0402020203020204"/>
            </a:endParaRPr>
          </a:p>
        </p:txBody>
      </p:sp>
    </p:spTree>
    <p:extLst>
      <p:ext uri="{BB962C8B-B14F-4D97-AF65-F5344CB8AC3E}">
        <p14:creationId xmlns:p14="http://schemas.microsoft.com/office/powerpoint/2010/main" val="3994183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000" i="0" u="none" strike="noStrike" kern="0" cap="none" spc="0" normalizeH="0" baseline="0" noProof="0" dirty="0" err="1" smtClean="0">
                <a:ln>
                  <a:noFill/>
                </a:ln>
                <a:solidFill>
                  <a:srgbClr val="000000"/>
                </a:solidFill>
                <a:effectLst/>
                <a:uLnTx/>
                <a:uFillTx/>
                <a:latin typeface="Avenir LT Std 35 Light" panose="020B0402020203020204" pitchFamily="34" charset="0"/>
                <a:ea typeface="ＭＳ Ｐゴシック"/>
              </a:rPr>
              <a:t>African</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Commission on </a:t>
            </a:r>
            <a:r>
              <a:rPr kumimoji="0" lang="fr-FR" sz="2000" i="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Human</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and Peoples’ </a:t>
            </a:r>
            <a:r>
              <a:rPr kumimoji="0" lang="fr-FR" sz="2000" i="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Rights</a:t>
            </a:r>
            <a:r>
              <a:rPr kumimoji="0" lang="fr-FR" sz="2000" i="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t>
            </a:r>
            <a:endParaRPr kumimoji="0" lang="fr-FR" sz="2000" i="0" u="none" strike="noStrike" kern="0" cap="none" spc="0" normalizeH="0" baseline="0" noProof="0" dirty="0" smtClean="0">
              <a:ln>
                <a:noFill/>
              </a:ln>
              <a:solidFill>
                <a:srgbClr val="000000"/>
              </a:solidFill>
              <a:effectLst/>
              <a:uLnTx/>
              <a:uFillTx/>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6768" y="863100"/>
            <a:ext cx="7394049" cy="596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indent="0" algn="just">
              <a:buClr>
                <a:srgbClr val="336322"/>
              </a:buClr>
              <a:buNone/>
            </a:pPr>
            <a:r>
              <a:rPr lang="en-GB" b="1" dirty="0" smtClean="0">
                <a:solidFill>
                  <a:srgbClr val="000000"/>
                </a:solidFill>
              </a:rPr>
              <a:t>Equality </a:t>
            </a:r>
            <a:r>
              <a:rPr lang="en-GB" b="1" dirty="0">
                <a:solidFill>
                  <a:srgbClr val="000000"/>
                </a:solidFill>
              </a:rPr>
              <a:t>Now v Ethiopia </a:t>
            </a:r>
            <a:endParaRPr lang="en-ZA" dirty="0">
              <a:solidFill>
                <a:srgbClr val="000000"/>
              </a:solidFill>
            </a:endParaRPr>
          </a:p>
          <a:p>
            <a:pPr marL="0" indent="0" algn="just">
              <a:buClr>
                <a:srgbClr val="336322"/>
              </a:buClr>
              <a:buNone/>
            </a:pPr>
            <a:r>
              <a:rPr lang="en-GB" sz="2000" dirty="0" smtClean="0">
                <a:solidFill>
                  <a:srgbClr val="000000"/>
                </a:solidFill>
              </a:rPr>
              <a:t>a.	abduction </a:t>
            </a:r>
            <a:r>
              <a:rPr lang="en-GB" sz="2000" dirty="0">
                <a:solidFill>
                  <a:srgbClr val="000000"/>
                </a:solidFill>
              </a:rPr>
              <a:t>and forced marriage </a:t>
            </a:r>
            <a:endParaRPr lang="en-GB" sz="2000" dirty="0" smtClean="0">
              <a:solidFill>
                <a:srgbClr val="000000"/>
              </a:solidFill>
            </a:endParaRPr>
          </a:p>
          <a:p>
            <a:pPr marL="0" indent="0" algn="just">
              <a:buClr>
                <a:srgbClr val="336322"/>
              </a:buClr>
              <a:buNone/>
            </a:pPr>
            <a:r>
              <a:rPr lang="en-GB" sz="2000" dirty="0" smtClean="0">
                <a:solidFill>
                  <a:srgbClr val="000000"/>
                </a:solidFill>
              </a:rPr>
              <a:t>b.	Allegation </a:t>
            </a:r>
            <a:r>
              <a:rPr lang="en-GB" sz="2000" dirty="0">
                <a:solidFill>
                  <a:srgbClr val="000000"/>
                </a:solidFill>
              </a:rPr>
              <a:t>of the violation of Art 2 and 3 of the Charter were made, among others</a:t>
            </a:r>
            <a:r>
              <a:rPr lang="en-GB" sz="2000" dirty="0" smtClean="0">
                <a:solidFill>
                  <a:srgbClr val="000000"/>
                </a:solidFill>
              </a:rPr>
              <a:t>.</a:t>
            </a:r>
          </a:p>
          <a:p>
            <a:pPr marL="0" indent="0" algn="just">
              <a:buClr>
                <a:srgbClr val="336322"/>
              </a:buClr>
              <a:buNone/>
            </a:pPr>
            <a:r>
              <a:rPr lang="en-GB" sz="2000" dirty="0" smtClean="0">
                <a:solidFill>
                  <a:srgbClr val="000000"/>
                </a:solidFill>
              </a:rPr>
              <a:t>c.  “</a:t>
            </a:r>
            <a:r>
              <a:rPr lang="en-GB" sz="2000" dirty="0">
                <a:solidFill>
                  <a:srgbClr val="000000"/>
                </a:solidFill>
              </a:rPr>
              <a:t>Notably, the gravamen of discrimination is the unjustifiable distinction or differential treatment of persons in relevantly analogous situations. This is clear from the definitions of discrimination in international human rights law. For example,</a:t>
            </a:r>
            <a:r>
              <a:rPr lang="en-GB" sz="2000" b="1" dirty="0">
                <a:solidFill>
                  <a:srgbClr val="000000"/>
                </a:solidFill>
              </a:rPr>
              <a:t> Article 1(f) of the Protocol to the African Charter on the Rights of Women in Africa (the Women's Protocol) defines discrimination as "any distinction, exclusion or restriction or any differential treatment based on sex and whose objectives or effects compromise or destroy the recognition, enjoyment or the exercise by women [...] of human rights and fundamental freedoms in all spheres of life</a:t>
            </a:r>
            <a:r>
              <a:rPr lang="en-GB" sz="2000" dirty="0">
                <a:solidFill>
                  <a:srgbClr val="000000"/>
                </a:solidFill>
              </a:rPr>
              <a:t>. In General Recommendation (GR) No. 19, the Committee on CEDAW interprets discrimination to include "</a:t>
            </a:r>
            <a:r>
              <a:rPr lang="en-GB" sz="2000" b="1" dirty="0">
                <a:solidFill>
                  <a:srgbClr val="000000"/>
                </a:solidFill>
              </a:rPr>
              <a:t>gender-based violence, that is, violence that is directed against a woman because she is a woman or that affects women disproportionately."</a:t>
            </a:r>
            <a:endParaRPr lang="en-ZA" sz="2000" dirty="0">
              <a:solidFill>
                <a:srgbClr val="000000"/>
              </a:solidFill>
            </a:endParaRPr>
          </a:p>
          <a:p>
            <a:pPr marL="0" indent="0" algn="just">
              <a:buClr>
                <a:srgbClr val="336322"/>
              </a:buClr>
              <a:buNone/>
            </a:pPr>
            <a:endParaRPr lang="en-ZA" sz="1600" dirty="0">
              <a:latin typeface="Avenir LT Std 35 Light" panose="020B0402020203020204"/>
            </a:endParaRPr>
          </a:p>
        </p:txBody>
      </p:sp>
    </p:spTree>
    <p:extLst>
      <p:ext uri="{BB962C8B-B14F-4D97-AF65-F5344CB8AC3E}">
        <p14:creationId xmlns:p14="http://schemas.microsoft.com/office/powerpoint/2010/main" val="174303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4722" y="130131"/>
            <a:ext cx="6597124" cy="6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000" u="none" strike="noStrike" kern="0" cap="none" spc="0" normalizeH="0" baseline="0" noProof="0" dirty="0" err="1" smtClean="0">
                <a:ln>
                  <a:noFill/>
                </a:ln>
                <a:solidFill>
                  <a:srgbClr val="000000"/>
                </a:solidFill>
                <a:effectLst/>
                <a:uLnTx/>
                <a:uFillTx/>
                <a:latin typeface="Avenir LT Std 35 Light" panose="020B0402020203020204" pitchFamily="34" charset="0"/>
                <a:ea typeface="ＭＳ Ｐゴシック"/>
              </a:rPr>
              <a:t>African</a:t>
            </a:r>
            <a:r>
              <a:rPr kumimoji="0" lang="fr-FR" sz="200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Commission on </a:t>
            </a:r>
            <a:r>
              <a:rPr kumimoji="0" lang="fr-FR" sz="200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Human</a:t>
            </a:r>
            <a:r>
              <a:rPr kumimoji="0" lang="fr-FR" sz="200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and Peoples’ </a:t>
            </a:r>
            <a:r>
              <a:rPr kumimoji="0" lang="fr-FR" sz="2000" u="none" strike="noStrike" kern="0" cap="none" spc="0" normalizeH="0" noProof="0" dirty="0" err="1" smtClean="0">
                <a:ln>
                  <a:noFill/>
                </a:ln>
                <a:solidFill>
                  <a:srgbClr val="000000"/>
                </a:solidFill>
                <a:effectLst/>
                <a:uLnTx/>
                <a:uFillTx/>
                <a:latin typeface="Avenir LT Std 35 Light" panose="020B0402020203020204" pitchFamily="34" charset="0"/>
                <a:ea typeface="ＭＳ Ｐゴシック"/>
              </a:rPr>
              <a:t>Rights</a:t>
            </a:r>
            <a:r>
              <a:rPr kumimoji="0" lang="fr-FR" sz="2000" u="none" strike="noStrike" kern="0" cap="none" spc="0" normalizeH="0" noProof="0" dirty="0" smtClean="0">
                <a:ln>
                  <a:noFill/>
                </a:ln>
                <a:solidFill>
                  <a:srgbClr val="000000"/>
                </a:solidFill>
                <a:effectLst/>
                <a:uLnTx/>
                <a:uFillTx/>
                <a:latin typeface="Avenir LT Std 35 Light" panose="020B0402020203020204" pitchFamily="34" charset="0"/>
                <a:ea typeface="ＭＳ Ｐゴシック"/>
              </a:rPr>
              <a:t> </a:t>
            </a:r>
            <a:endParaRPr kumimoji="0" lang="fr-FR" sz="2000" u="none" strike="noStrike" kern="0" cap="none" spc="0" normalizeH="0" baseline="0" noProof="0" dirty="0" smtClean="0">
              <a:ln>
                <a:noFill/>
              </a:ln>
              <a:solidFill>
                <a:srgbClr val="000000"/>
              </a:solidFill>
              <a:effectLst/>
              <a:uLnTx/>
              <a:uFillTx/>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5111" y="826311"/>
            <a:ext cx="7123593" cy="607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indent="0" algn="just">
              <a:buNone/>
            </a:pPr>
            <a:endParaRPr lang="en-ZA" sz="1800" dirty="0">
              <a:latin typeface="Avenir LT Std 35 Light" panose="020B0402020203020204" pitchFamily="34" charset="0"/>
            </a:endParaRPr>
          </a:p>
        </p:txBody>
      </p:sp>
      <p:sp>
        <p:nvSpPr>
          <p:cNvPr id="2" name="Rectangle 1"/>
          <p:cNvSpPr/>
          <p:nvPr/>
        </p:nvSpPr>
        <p:spPr>
          <a:xfrm>
            <a:off x="1684722" y="826310"/>
            <a:ext cx="7459278" cy="5262979"/>
          </a:xfrm>
          <a:prstGeom prst="rect">
            <a:avLst/>
          </a:prstGeom>
        </p:spPr>
        <p:txBody>
          <a:bodyPr wrap="square">
            <a:spAutoFit/>
          </a:bodyPr>
          <a:lstStyle/>
          <a:p>
            <a:r>
              <a:rPr lang="en-ZA" sz="2400" b="1" dirty="0" smtClean="0"/>
              <a:t>Equality Now v Ethiopia </a:t>
            </a:r>
          </a:p>
          <a:p>
            <a:endParaRPr lang="en-ZA" sz="2400" dirty="0"/>
          </a:p>
          <a:p>
            <a:pPr marL="342900" indent="-342900">
              <a:buAutoNum type="alphaLcPeriod"/>
            </a:pPr>
            <a:r>
              <a:rPr lang="en-GB" sz="2400" dirty="0" smtClean="0"/>
              <a:t>Commission’s </a:t>
            </a:r>
            <a:r>
              <a:rPr lang="en-GB" sz="2400" dirty="0"/>
              <a:t>insistence on difference in treatment </a:t>
            </a:r>
            <a:endParaRPr lang="en-GB" sz="2400" dirty="0" smtClean="0"/>
          </a:p>
          <a:p>
            <a:pPr marL="342900" indent="-342900">
              <a:buAutoNum type="alphaLcPeriod"/>
            </a:pPr>
            <a:r>
              <a:rPr lang="en-GB" sz="2400" dirty="0" smtClean="0"/>
              <a:t>The </a:t>
            </a:r>
            <a:r>
              <a:rPr lang="en-GB" sz="2400" dirty="0"/>
              <a:t>complainant must identify the comparator and show how the treatment complained of and that of a comparator are </a:t>
            </a:r>
            <a:r>
              <a:rPr lang="en-GB" sz="2400" dirty="0" smtClean="0"/>
              <a:t>comparable</a:t>
            </a:r>
          </a:p>
          <a:p>
            <a:pPr marL="342900" indent="-342900">
              <a:buAutoNum type="alphaLcPeriod"/>
            </a:pPr>
            <a:r>
              <a:rPr lang="en-GB" sz="2400" dirty="0" smtClean="0"/>
              <a:t>The </a:t>
            </a:r>
            <a:r>
              <a:rPr lang="en-GB" sz="2400" dirty="0"/>
              <a:t>complainant does not identify the comparator – does not identify a similarly situated person who was accorded the necessary protection. </a:t>
            </a:r>
            <a:endParaRPr lang="en-GB" sz="2400" dirty="0" smtClean="0"/>
          </a:p>
          <a:p>
            <a:pPr marL="342900" indent="-342900">
              <a:buAutoNum type="alphaLcPeriod"/>
            </a:pPr>
            <a:r>
              <a:rPr lang="en-GB" sz="2400" dirty="0"/>
              <a:t> </a:t>
            </a:r>
            <a:r>
              <a:rPr lang="en-GB" sz="2400" dirty="0" smtClean="0"/>
              <a:t>It </a:t>
            </a:r>
            <a:r>
              <a:rPr lang="en-GB" sz="2400" dirty="0"/>
              <a:t>is not possible to identify the comparator which is the </a:t>
            </a:r>
            <a:r>
              <a:rPr lang="en-GB" sz="2400" dirty="0" err="1"/>
              <a:t>gravaman</a:t>
            </a:r>
            <a:r>
              <a:rPr lang="en-GB" sz="2400" dirty="0"/>
              <a:t> of distinction. </a:t>
            </a:r>
            <a:endParaRPr lang="en-ZA" sz="2400" dirty="0"/>
          </a:p>
          <a:p>
            <a:r>
              <a:rPr lang="en-GB" sz="2400" dirty="0"/>
              <a:t> </a:t>
            </a:r>
            <a:endParaRPr lang="en-ZA" sz="2400" dirty="0"/>
          </a:p>
          <a:p>
            <a:pPr marL="1200150" lvl="2" indent="-285750">
              <a:buFontTx/>
              <a:buChar char="-"/>
            </a:pPr>
            <a:r>
              <a:rPr lang="en-GB" sz="2400" dirty="0" smtClean="0"/>
              <a:t>Difference </a:t>
            </a:r>
            <a:r>
              <a:rPr lang="en-GB" sz="2400" dirty="0"/>
              <a:t>in treatment and distinction </a:t>
            </a:r>
            <a:endParaRPr lang="en-GB" sz="2400" dirty="0" smtClean="0"/>
          </a:p>
          <a:p>
            <a:pPr marL="1200150" lvl="2" indent="-285750">
              <a:buFontTx/>
              <a:buChar char="-"/>
            </a:pPr>
            <a:r>
              <a:rPr lang="en-GB" sz="2400" dirty="0"/>
              <a:t> </a:t>
            </a:r>
            <a:r>
              <a:rPr lang="en-GB" sz="2400" dirty="0" smtClean="0"/>
              <a:t>Insistence </a:t>
            </a:r>
            <a:r>
              <a:rPr lang="en-GB" sz="2400" dirty="0"/>
              <a:t>on the comparator</a:t>
            </a:r>
            <a:r>
              <a:rPr lang="en-ZA" sz="2400" dirty="0"/>
              <a:t> </a:t>
            </a:r>
            <a:endParaRPr lang="en-US" sz="2400" dirty="0"/>
          </a:p>
        </p:txBody>
      </p:sp>
    </p:spTree>
    <p:extLst>
      <p:ext uri="{BB962C8B-B14F-4D97-AF65-F5344CB8AC3E}">
        <p14:creationId xmlns:p14="http://schemas.microsoft.com/office/powerpoint/2010/main" val="289929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4722" y="130131"/>
            <a:ext cx="6597124" cy="6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lvl="0" algn="just" defTabSz="914400" eaLnBrk="1" hangingPunct="1">
              <a:defRPr/>
            </a:pPr>
            <a:r>
              <a:rPr lang="en-ZA" sz="2000" kern="0" dirty="0" smtClean="0">
                <a:solidFill>
                  <a:srgbClr val="000000"/>
                </a:solidFill>
                <a:latin typeface="Avenir LT Std 35 Light" panose="020B0402020203020204" pitchFamily="34" charset="0"/>
                <a:ea typeface="ＭＳ Ｐゴシック"/>
              </a:rPr>
              <a:t>ECONOMIC COMMUNITY OF WEST AFRICAN STATES</a:t>
            </a:r>
            <a:endParaRPr lang="en-ZA" sz="2000" kern="0" dirty="0">
              <a:solidFill>
                <a:srgbClr val="000000"/>
              </a:solidFill>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5111" y="868851"/>
            <a:ext cx="7123593" cy="607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a:buFontTx/>
              <a:buChar char="-"/>
            </a:pPr>
            <a:endParaRPr lang="en-ZA" sz="1600" dirty="0" smtClean="0"/>
          </a:p>
          <a:p>
            <a:pPr marL="0" indent="0" algn="just">
              <a:buNone/>
            </a:pPr>
            <a:r>
              <a:rPr lang="en-ZA" sz="1800" dirty="0" smtClean="0">
                <a:latin typeface="Avenir LT Std 35 Light" panose="020B0402020203020204" pitchFamily="34" charset="0"/>
              </a:rPr>
              <a:t> </a:t>
            </a:r>
            <a:endParaRPr lang="en-ZA" sz="1800" dirty="0">
              <a:latin typeface="Avenir LT Std 35 Light" panose="020B0402020203020204" pitchFamily="34" charset="0"/>
            </a:endParaRPr>
          </a:p>
          <a:p>
            <a:pPr marL="342900" indent="-342900" algn="just">
              <a:buAutoNum type="arabicPeriod"/>
            </a:pPr>
            <a:endParaRPr lang="en-ZA" sz="1800" dirty="0">
              <a:latin typeface="Avenir LT Std 35 Light" panose="020B0402020203020204" pitchFamily="34" charset="0"/>
            </a:endParaRPr>
          </a:p>
        </p:txBody>
      </p:sp>
      <p:sp>
        <p:nvSpPr>
          <p:cNvPr id="2" name="Rectangle 1"/>
          <p:cNvSpPr/>
          <p:nvPr/>
        </p:nvSpPr>
        <p:spPr>
          <a:xfrm>
            <a:off x="1684722" y="826311"/>
            <a:ext cx="7307688" cy="5355312"/>
          </a:xfrm>
          <a:prstGeom prst="rect">
            <a:avLst/>
          </a:prstGeom>
        </p:spPr>
        <p:txBody>
          <a:bodyPr wrap="square">
            <a:spAutoFit/>
          </a:bodyPr>
          <a:lstStyle/>
          <a:p>
            <a:pPr lvl="0"/>
            <a:r>
              <a:rPr lang="en-GB" sz="2400" b="1" dirty="0" err="1"/>
              <a:t>Koraou</a:t>
            </a:r>
            <a:r>
              <a:rPr lang="en-GB" sz="2400" b="1" dirty="0"/>
              <a:t> v Niger </a:t>
            </a:r>
            <a:endParaRPr lang="en-ZA" sz="2400" dirty="0"/>
          </a:p>
          <a:p>
            <a:r>
              <a:rPr lang="en-GB" dirty="0"/>
              <a:t> </a:t>
            </a:r>
            <a:endParaRPr lang="en-ZA" sz="2000" dirty="0"/>
          </a:p>
          <a:p>
            <a:pPr marL="342900" indent="-342900">
              <a:buAutoNum type="alphaLcPeriod"/>
            </a:pPr>
            <a:r>
              <a:rPr lang="en-GB" sz="2000" dirty="0" smtClean="0"/>
              <a:t>Sexual </a:t>
            </a:r>
            <a:r>
              <a:rPr lang="en-GB" sz="2000" dirty="0"/>
              <a:t>slavery </a:t>
            </a:r>
            <a:r>
              <a:rPr lang="en-GB" sz="2000" dirty="0" smtClean="0"/>
              <a:t>case</a:t>
            </a:r>
          </a:p>
          <a:p>
            <a:pPr marL="342900" indent="-342900">
              <a:buAutoNum type="alphaLcPeriod"/>
            </a:pPr>
            <a:r>
              <a:rPr lang="en-GB" sz="2000" dirty="0"/>
              <a:t> </a:t>
            </a:r>
            <a:r>
              <a:rPr lang="en-GB" sz="2000" dirty="0" smtClean="0"/>
              <a:t>Basis </a:t>
            </a:r>
            <a:r>
              <a:rPr lang="en-GB" sz="2000" dirty="0"/>
              <a:t>of discrimination claim: </a:t>
            </a:r>
            <a:r>
              <a:rPr lang="en-GB" sz="2000" dirty="0" err="1"/>
              <a:t>Sadaka</a:t>
            </a:r>
            <a:r>
              <a:rPr lang="en-GB" sz="2000" dirty="0"/>
              <a:t> is a practice exclusively affecting women, it is a discrimination on the basis of sex. </a:t>
            </a:r>
            <a:endParaRPr lang="en-GB" sz="2000" dirty="0" smtClean="0"/>
          </a:p>
          <a:p>
            <a:pPr marL="342900" indent="-342900">
              <a:buAutoNum type="alphaLcPeriod"/>
            </a:pPr>
            <a:r>
              <a:rPr lang="en-GB" sz="2000" dirty="0"/>
              <a:t> </a:t>
            </a:r>
            <a:r>
              <a:rPr lang="en-GB" sz="2000" dirty="0" smtClean="0"/>
              <a:t>She </a:t>
            </a:r>
            <a:r>
              <a:rPr lang="en-GB" sz="2000" dirty="0"/>
              <a:t>was not in a position to freely give her consent to marry/divorce is discrimination on the basis of social </a:t>
            </a:r>
            <a:r>
              <a:rPr lang="en-GB" sz="2000" dirty="0" smtClean="0"/>
              <a:t>origin</a:t>
            </a:r>
          </a:p>
          <a:p>
            <a:pPr marL="342900" indent="-342900">
              <a:buAutoNum type="alphaLcPeriod"/>
            </a:pPr>
            <a:r>
              <a:rPr lang="en-GB" sz="2000" dirty="0"/>
              <a:t> </a:t>
            </a:r>
            <a:r>
              <a:rPr lang="en-GB" sz="2000" dirty="0" smtClean="0"/>
              <a:t>The </a:t>
            </a:r>
            <a:r>
              <a:rPr lang="en-GB" sz="2000" dirty="0"/>
              <a:t>discrimination that </a:t>
            </a:r>
            <a:r>
              <a:rPr lang="en-GB" sz="2000" dirty="0" err="1"/>
              <a:t>Koraou</a:t>
            </a:r>
            <a:r>
              <a:rPr lang="en-GB" sz="2000" dirty="0"/>
              <a:t> suffered is not attributable to the State but rather to </a:t>
            </a:r>
            <a:r>
              <a:rPr lang="en-GB" sz="2000" dirty="0" err="1"/>
              <a:t>Naroua</a:t>
            </a:r>
            <a:r>
              <a:rPr lang="en-GB" sz="2000" dirty="0"/>
              <a:t>, the former Master. </a:t>
            </a:r>
            <a:endParaRPr lang="en-ZA" sz="2000" dirty="0"/>
          </a:p>
          <a:p>
            <a:r>
              <a:rPr lang="en-GB" sz="2000" dirty="0"/>
              <a:t> </a:t>
            </a:r>
            <a:endParaRPr lang="en-ZA" sz="2000" dirty="0"/>
          </a:p>
          <a:p>
            <a:pPr marL="1200150" lvl="2" indent="-285750">
              <a:buFontTx/>
              <a:buChar char="-"/>
            </a:pPr>
            <a:r>
              <a:rPr lang="en-GB" sz="2000" b="1" dirty="0" smtClean="0"/>
              <a:t>Slavery </a:t>
            </a:r>
            <a:r>
              <a:rPr lang="en-GB" sz="2000" b="1" dirty="0"/>
              <a:t>is attributable to the State but discrimination against her on the basis of sex can only be attributed to the perpetrator. </a:t>
            </a:r>
            <a:endParaRPr lang="en-GB" sz="2000" b="1" dirty="0" smtClean="0"/>
          </a:p>
          <a:p>
            <a:pPr marL="1200150" lvl="2" indent="-285750">
              <a:buFontTx/>
              <a:buChar char="-"/>
            </a:pPr>
            <a:r>
              <a:rPr lang="en-GB" sz="2000" b="1" dirty="0"/>
              <a:t> </a:t>
            </a:r>
            <a:r>
              <a:rPr lang="en-GB" sz="2000" b="1" dirty="0" smtClean="0"/>
              <a:t>She </a:t>
            </a:r>
            <a:r>
              <a:rPr lang="en-GB" sz="2000" b="1" dirty="0"/>
              <a:t>was a victim of slavery and the State is to be held accountable for the inaction of its administrative and judicial authorities.  </a:t>
            </a:r>
            <a:endParaRPr lang="en-ZA" sz="2000" dirty="0"/>
          </a:p>
          <a:p>
            <a:r>
              <a:rPr lang="en-GB" sz="2000" dirty="0"/>
              <a:t>	</a:t>
            </a:r>
            <a:r>
              <a:rPr lang="en-ZA" dirty="0"/>
              <a:t> </a:t>
            </a:r>
            <a:endParaRPr lang="en-US" dirty="0"/>
          </a:p>
        </p:txBody>
      </p:sp>
    </p:spTree>
    <p:extLst>
      <p:ext uri="{BB962C8B-B14F-4D97-AF65-F5344CB8AC3E}">
        <p14:creationId xmlns:p14="http://schemas.microsoft.com/office/powerpoint/2010/main" val="420590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4722" y="130131"/>
            <a:ext cx="6597124" cy="6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lvl="0" algn="just" defTabSz="914400" eaLnBrk="1" hangingPunct="1">
              <a:defRPr/>
            </a:pPr>
            <a:r>
              <a:rPr lang="en-ZA" sz="2000" kern="0" dirty="0" smtClean="0">
                <a:solidFill>
                  <a:srgbClr val="000000"/>
                </a:solidFill>
                <a:latin typeface="Avenir LT Std 35 Light" panose="020B0402020203020204" pitchFamily="34" charset="0"/>
                <a:ea typeface="ＭＳ Ｐゴシック"/>
              </a:rPr>
              <a:t>ECONOMIC COMMUNITY OF WEST AFRICAN STATES </a:t>
            </a:r>
            <a:endParaRPr lang="en-ZA" sz="2000" kern="0" dirty="0">
              <a:solidFill>
                <a:srgbClr val="000000"/>
              </a:solidFill>
              <a:latin typeface="Avenir LT Std 35 Light" panose="020B0402020203020204" pitchFamily="34" charset="0"/>
              <a:ea typeface="ＭＳ Ｐゴシック"/>
            </a:endParaRPr>
          </a:p>
        </p:txBody>
      </p:sp>
      <p:sp>
        <p:nvSpPr>
          <p:cNvPr id="15" name="Rectangle 3"/>
          <p:cNvSpPr txBox="1">
            <a:spLocks noChangeArrowheads="1"/>
          </p:cNvSpPr>
          <p:nvPr/>
        </p:nvSpPr>
        <p:spPr bwMode="auto">
          <a:xfrm>
            <a:off x="1555111" y="868851"/>
            <a:ext cx="7123593" cy="607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a:buFont typeface="Arial" panose="020B0604020202020204" pitchFamily="34" charset="0"/>
              <a:buChar char="•"/>
            </a:pPr>
            <a:endParaRPr lang="en-ZA" sz="1600" dirty="0">
              <a:latin typeface="Avenir LT Std 35 Light" panose="020B0402020203020204" pitchFamily="34" charset="0"/>
            </a:endParaRPr>
          </a:p>
          <a:p>
            <a:pPr algn="just">
              <a:buFont typeface="Arial" panose="020B0604020202020204" pitchFamily="34" charset="0"/>
              <a:buChar char="•"/>
            </a:pPr>
            <a:endParaRPr lang="en-ZA" sz="1600" dirty="0">
              <a:latin typeface="Avenir LT Std 35 Light" panose="020B0402020203020204" pitchFamily="34" charset="0"/>
            </a:endParaRPr>
          </a:p>
          <a:p>
            <a:pPr marL="342900" indent="-342900" algn="just">
              <a:buAutoNum type="arabicPeriod"/>
            </a:pPr>
            <a:endParaRPr lang="en-ZA" sz="1800" dirty="0">
              <a:latin typeface="Avenir LT Std 35 Light" panose="020B0402020203020204" pitchFamily="34" charset="0"/>
            </a:endParaRPr>
          </a:p>
        </p:txBody>
      </p:sp>
      <p:sp>
        <p:nvSpPr>
          <p:cNvPr id="2" name="Rectangle 1"/>
          <p:cNvSpPr/>
          <p:nvPr/>
        </p:nvSpPr>
        <p:spPr>
          <a:xfrm>
            <a:off x="1684722" y="984005"/>
            <a:ext cx="6827178" cy="4062651"/>
          </a:xfrm>
          <a:prstGeom prst="rect">
            <a:avLst/>
          </a:prstGeom>
        </p:spPr>
        <p:txBody>
          <a:bodyPr wrap="square">
            <a:spAutoFit/>
          </a:bodyPr>
          <a:lstStyle/>
          <a:p>
            <a:pPr lvl="0"/>
            <a:r>
              <a:rPr lang="en-GB" sz="2400" b="1" dirty="0" err="1"/>
              <a:t>Njemanze</a:t>
            </a:r>
            <a:r>
              <a:rPr lang="en-GB" sz="2400" b="1" dirty="0"/>
              <a:t> and others v Nigeria </a:t>
            </a:r>
            <a:endParaRPr lang="en-ZA" sz="2400" dirty="0"/>
          </a:p>
          <a:p>
            <a:r>
              <a:rPr lang="en-GB" sz="2400" dirty="0"/>
              <a:t> </a:t>
            </a:r>
            <a:endParaRPr lang="en-ZA" sz="2400" dirty="0"/>
          </a:p>
          <a:p>
            <a:pPr marL="342900" indent="-342900">
              <a:buAutoNum type="alphaLcPeriod"/>
            </a:pPr>
            <a:r>
              <a:rPr lang="en-GB" sz="2400" dirty="0" smtClean="0"/>
              <a:t>In </a:t>
            </a:r>
            <a:r>
              <a:rPr lang="en-GB" sz="2400" dirty="0"/>
              <a:t>the analysis of the decision the court does not engage with the VAW argument other than reiterate the applicant’s submissions.   </a:t>
            </a:r>
            <a:endParaRPr lang="en-GB" sz="2400" dirty="0" smtClean="0"/>
          </a:p>
          <a:p>
            <a:pPr marL="342900" indent="-342900">
              <a:buAutoNum type="alphaLcPeriod"/>
            </a:pPr>
            <a:r>
              <a:rPr lang="en-GB" sz="2400" dirty="0"/>
              <a:t> </a:t>
            </a:r>
            <a:r>
              <a:rPr lang="en-GB" sz="2400" dirty="0" smtClean="0"/>
              <a:t>It </a:t>
            </a:r>
            <a:r>
              <a:rPr lang="en-GB" sz="2400" dirty="0"/>
              <a:t>does however find that treatment meted out to the applicants constitutes gender-based violence contrary to art 2, 3 and 18(3) of the charter</a:t>
            </a:r>
            <a:endParaRPr lang="en-ZA" sz="2400" dirty="0"/>
          </a:p>
          <a:p>
            <a:r>
              <a:rPr lang="en-GB" sz="2400" b="1" dirty="0"/>
              <a:t> </a:t>
            </a:r>
            <a:endParaRPr lang="en-ZA" sz="2400" dirty="0"/>
          </a:p>
          <a:p>
            <a:r>
              <a:rPr lang="en-GB" sz="2400" b="1" dirty="0"/>
              <a:t>-	No analysis of the violation of art 2,3 and 18(3)</a:t>
            </a:r>
            <a:endParaRPr lang="en-ZA" sz="2400" dirty="0"/>
          </a:p>
          <a:p>
            <a:r>
              <a:rPr lang="en-GB" dirty="0"/>
              <a:t> </a:t>
            </a:r>
            <a:endParaRPr lang="en-ZA" dirty="0"/>
          </a:p>
        </p:txBody>
      </p:sp>
    </p:spTree>
    <p:extLst>
      <p:ext uri="{BB962C8B-B14F-4D97-AF65-F5344CB8AC3E}">
        <p14:creationId xmlns:p14="http://schemas.microsoft.com/office/powerpoint/2010/main" val="3439346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13537</TotalTime>
  <Words>509</Words>
  <Application>Microsoft Office PowerPoint</Application>
  <PresentationFormat>On-screen Show (4:3)</PresentationFormat>
  <Paragraphs>105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Avenir LT Std 35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 A 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dc:title>
  <dc:creator>Grant</dc:creator>
  <cp:lastModifiedBy>Windows User</cp:lastModifiedBy>
  <cp:revision>335</cp:revision>
  <cp:lastPrinted>2018-02-16T12:28:58Z</cp:lastPrinted>
  <dcterms:created xsi:type="dcterms:W3CDTF">2014-06-19T11:03:39Z</dcterms:created>
  <dcterms:modified xsi:type="dcterms:W3CDTF">2018-06-28T06:39:05Z</dcterms:modified>
</cp:coreProperties>
</file>