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>
      <p:cViewPr varScale="1">
        <p:scale>
          <a:sx n="73" d="100"/>
          <a:sy n="73" d="100"/>
        </p:scale>
        <p:origin x="54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10158984" y="1792224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D2824D70-AB16-4952-AAAF-DD0D5F1C2E55}" type="datetimeFigureOut">
              <a:rPr lang="en-US" smtClean="0"/>
              <a:t>6/29/2018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8951976" y="3227832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</p:spPr>
        <p:txBody>
          <a:bodyPr/>
          <a:lstStyle/>
          <a:p>
            <a:fld id="{78C78AB3-B19B-40C2-853A-42E2DA5D69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67657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4969927"/>
            <a:ext cx="8825659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4" y="685800"/>
            <a:ext cx="8825659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536665"/>
            <a:ext cx="8825658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824D70-AB16-4952-AAAF-DD0D5F1C2E55}" type="datetimeFigureOut">
              <a:rPr lang="en-US" smtClean="0"/>
              <a:t>6/29/2018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C78AB3-B19B-40C2-853A-42E2DA5D69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62385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8798" y="1063417"/>
            <a:ext cx="8831816" cy="1372986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824D70-AB16-4952-AAAF-DD0D5F1C2E55}" type="datetimeFigureOut">
              <a:rPr lang="en-US" smtClean="0"/>
              <a:t>6/29/2018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C78AB3-B19B-40C2-853A-42E2DA5D69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805639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7" name="Rectangle 1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Oval 24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6" name="TextBox 15"/>
          <p:cNvSpPr txBox="1"/>
          <p:nvPr/>
        </p:nvSpPr>
        <p:spPr bwMode="gray">
          <a:xfrm>
            <a:off x="881566" y="607336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 bwMode="gray">
          <a:xfrm>
            <a:off x="9884458" y="2613787"/>
            <a:ext cx="6527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2134"/>
            <a:ext cx="8453906" cy="2696632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3121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29199"/>
            <a:ext cx="9244897" cy="997857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824D70-AB16-4952-AAAF-DD0D5F1C2E55}" type="datetimeFigureOut">
              <a:rPr lang="en-US" smtClean="0"/>
              <a:t>6/29/2018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C78AB3-B19B-40C2-853A-42E2DA5D69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333511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24967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824D70-AB16-4952-AAAF-DD0D5F1C2E55}" type="datetimeFigureOut">
              <a:rPr lang="en-US" smtClean="0"/>
              <a:t>6/29/2018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C78AB3-B19B-40C2-853A-42E2DA5D69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69638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2"/>
            <a:ext cx="314187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3" y="3179764"/>
            <a:ext cx="314187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0"/>
            <a:ext cx="314700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79763"/>
            <a:ext cx="314700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8135" y="2603501"/>
            <a:ext cx="314573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8329" y="3179762"/>
            <a:ext cx="3145536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824D70-AB16-4952-AAAF-DD0D5F1C2E55}" type="datetimeFigureOut">
              <a:rPr lang="en-US" smtClean="0"/>
              <a:t>6/29/2018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C78AB3-B19B-40C2-853A-42E2DA5D69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329120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4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3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4" y="5109106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4"/>
            <a:ext cx="3050438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1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2" y="2603500"/>
            <a:ext cx="2691243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70172" y="5109105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2775" y="4532845"/>
            <a:ext cx="305109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2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2775" y="5109104"/>
            <a:ext cx="3051096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43" name="Straight Connector 42"/>
          <p:cNvCxnSpPr/>
          <p:nvPr/>
        </p:nvCxnSpPr>
        <p:spPr>
          <a:xfrm>
            <a:off x="440583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7797802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824D70-AB16-4952-AAAF-DD0D5F1C2E55}" type="datetimeFigureOut">
              <a:rPr lang="en-US" smtClean="0"/>
              <a:t>6/29/2018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61111" y="6391838"/>
            <a:ext cx="3644282" cy="304801"/>
          </a:xfr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C78AB3-B19B-40C2-853A-42E2DA5D69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402066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603500"/>
            <a:ext cx="8825659" cy="3416300"/>
          </a:xfrm>
        </p:spPr>
        <p:txBody>
          <a:bodyPr vert="eaVert" anchor="t" anchorCtr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95439" y="6391838"/>
            <a:ext cx="990599" cy="304799"/>
          </a:xfrm>
        </p:spPr>
        <p:txBody>
          <a:bodyPr/>
          <a:lstStyle/>
          <a:p>
            <a:fld id="{D2824D70-AB16-4952-AAAF-DD0D5F1C2E55}" type="datetimeFigureOut">
              <a:rPr lang="en-US" smtClean="0"/>
              <a:t>6/29/2018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C78AB3-B19B-40C2-853A-42E2DA5D69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915864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 bwMode="gray"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85235" y="1278467"/>
            <a:ext cx="1409965" cy="4748590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7"/>
            <a:ext cx="6256025" cy="474859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53104" y="6391838"/>
            <a:ext cx="992135" cy="304799"/>
          </a:xfrm>
        </p:spPr>
        <p:txBody>
          <a:bodyPr/>
          <a:lstStyle/>
          <a:p>
            <a:fld id="{D2824D70-AB16-4952-AAAF-DD0D5F1C2E55}" type="datetimeFigureOut">
              <a:rPr lang="en-US" smtClean="0"/>
              <a:t>6/29/2018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C78AB3-B19B-40C2-853A-42E2DA5D69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32495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4163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824D70-AB16-4952-AAAF-DD0D5F1C2E55}" type="datetimeFigureOut">
              <a:rPr lang="en-US" smtClean="0"/>
              <a:t>6/29/2018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C78AB3-B19B-40C2-853A-42E2DA5D69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7765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677645"/>
            <a:ext cx="4351025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9" y="2677644"/>
            <a:ext cx="3757545" cy="228382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824D70-AB16-4952-AAAF-DD0D5F1C2E55}" type="datetimeFigureOut">
              <a:rPr lang="en-US" smtClean="0"/>
              <a:t>6/29/2018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C78AB3-B19B-40C2-853A-42E2DA5D69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5530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824D70-AB16-4952-AAAF-DD0D5F1C2E55}" type="datetimeFigureOut">
              <a:rPr lang="en-US" smtClean="0"/>
              <a:t>6/29/2018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C78AB3-B19B-40C2-853A-42E2DA5D69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42342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2" y="3179762"/>
            <a:ext cx="4825159" cy="284003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824D70-AB16-4952-AAAF-DD0D5F1C2E55}" type="datetimeFigureOut">
              <a:rPr lang="en-US" smtClean="0"/>
              <a:t>6/29/2018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C78AB3-B19B-40C2-853A-42E2DA5D69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08686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824D70-AB16-4952-AAAF-DD0D5F1C2E55}" type="datetimeFigureOut">
              <a:rPr lang="en-US" smtClean="0"/>
              <a:t>6/29/2018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C78AB3-B19B-40C2-853A-42E2DA5D69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27135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824D70-AB16-4952-AAAF-DD0D5F1C2E55}" type="datetimeFigureOut">
              <a:rPr lang="en-US" smtClean="0"/>
              <a:t>6/29/2018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C78AB3-B19B-40C2-853A-42E2DA5D69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71495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295400"/>
            <a:ext cx="2793158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6" cy="4572000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129280"/>
            <a:ext cx="2793158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824D70-AB16-4952-AAAF-DD0D5F1C2E55}" type="datetimeFigureOut">
              <a:rPr lang="en-US" smtClean="0"/>
              <a:t>6/29/2018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C78AB3-B19B-40C2-853A-42E2DA5D69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20477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693333"/>
            <a:ext cx="3865134" cy="1735667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marL="0" lvl="0" indent="0" algn="ctr"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824D70-AB16-4952-AAAF-DD0D5F1C2E55}" type="datetimeFigureOut">
              <a:rPr lang="en-US" smtClean="0"/>
              <a:t>6/29/2018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C78AB3-B19B-40C2-853A-42E2DA5D69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93977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3104" y="6391838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D2824D70-AB16-4952-AAAF-DD0D5F1C2E55}" type="datetimeFigureOut">
              <a:rPr lang="en-US" smtClean="0"/>
              <a:t>6/29/2018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61110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78C78AB3-B19B-40C2-853A-42E2DA5D69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2546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  <p:sldLayoutId id="2147483708" r:id="rId12"/>
    <p:sldLayoutId id="2147483709" r:id="rId13"/>
    <p:sldLayoutId id="2147483710" r:id="rId14"/>
    <p:sldLayoutId id="2147483711" r:id="rId15"/>
    <p:sldLayoutId id="2147483712" r:id="rId16"/>
    <p:sldLayoutId id="2147483713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sz="4000" b="1" dirty="0" smtClean="0"/>
              <a:t>THE KENYA NATIONAL COMMISSION ON HUMAN RIGHTS &amp; THE PROMOTION OF SEXUAL AND REPRODUCTIVE HEALTH RIGHTS IN KENYA</a:t>
            </a:r>
            <a:endParaRPr lang="en-US" sz="40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z="2000" i="1" dirty="0" smtClean="0"/>
              <a:t>PRESENTED BY</a:t>
            </a:r>
          </a:p>
          <a:p>
            <a:r>
              <a:rPr lang="en-US" dirty="0" smtClean="0"/>
              <a:t>COM SHATIKHA S. CHIVUSIA </a:t>
            </a:r>
          </a:p>
          <a:p>
            <a:endParaRPr lang="en-US" dirty="0"/>
          </a:p>
        </p:txBody>
      </p:sp>
      <p:pic>
        <p:nvPicPr>
          <p:cNvPr id="8" name="Picture 7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55527" y="4508390"/>
            <a:ext cx="564543" cy="6440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931885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In-Tray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lvl="0"/>
            <a:r>
              <a:rPr lang="en-US" dirty="0" smtClean="0"/>
              <a:t>Advocacy work on removal of Art 14 </a:t>
            </a:r>
            <a:r>
              <a:rPr lang="en-US" dirty="0"/>
              <a:t>(2) (c) </a:t>
            </a:r>
            <a:r>
              <a:rPr lang="en-US" dirty="0" smtClean="0"/>
              <a:t>Maputo </a:t>
            </a:r>
            <a:r>
              <a:rPr lang="en-US" dirty="0"/>
              <a:t>Protocol as a key measure to enhance the protection mechanism of SGBV survivors during conflict situations.</a:t>
            </a:r>
          </a:p>
          <a:p>
            <a:pPr lvl="0"/>
            <a:r>
              <a:rPr lang="en-US" dirty="0" err="1" smtClean="0"/>
              <a:t>Govt</a:t>
            </a:r>
            <a:r>
              <a:rPr lang="en-US" dirty="0" smtClean="0"/>
              <a:t> investigations </a:t>
            </a:r>
            <a:r>
              <a:rPr lang="en-US" dirty="0"/>
              <a:t>and prosecution of the 2017 Electoral related SGBV cases through an independent tribunal.</a:t>
            </a:r>
          </a:p>
          <a:p>
            <a:pPr lvl="0"/>
            <a:r>
              <a:rPr lang="en-US" dirty="0" smtClean="0"/>
              <a:t>Urge </a:t>
            </a:r>
            <a:r>
              <a:rPr lang="en-US" dirty="0" err="1" smtClean="0"/>
              <a:t>Govt</a:t>
            </a:r>
            <a:r>
              <a:rPr lang="en-US" dirty="0" smtClean="0"/>
              <a:t> to take </a:t>
            </a:r>
            <a:r>
              <a:rPr lang="en-US" dirty="0"/>
              <a:t>the necessary legislative and other measures required to guarantee access to appropriate, efficient, accessible, timeous and long-lasting reparation for injury and loss suffered by victims of </a:t>
            </a:r>
            <a:r>
              <a:rPr lang="en-US" dirty="0" smtClean="0"/>
              <a:t>SV and access </a:t>
            </a:r>
            <a:r>
              <a:rPr lang="en-US" dirty="0"/>
              <a:t>to appropriate information regarding reparation mechanisms.</a:t>
            </a:r>
          </a:p>
          <a:p>
            <a:pPr lvl="0"/>
            <a:r>
              <a:rPr lang="en-US" dirty="0" err="1" smtClean="0"/>
              <a:t>Govt</a:t>
            </a:r>
            <a:r>
              <a:rPr lang="en-US" dirty="0" smtClean="0"/>
              <a:t> </a:t>
            </a:r>
            <a:r>
              <a:rPr lang="en-US" dirty="0"/>
              <a:t>to adopt and/or strengthen new or existing multi-year national action plans to operationalize the integrated public policies on gender equality and combating sexual violence and its consequences.</a:t>
            </a:r>
          </a:p>
          <a:p>
            <a:r>
              <a:rPr lang="en-US" dirty="0" err="1" smtClean="0"/>
              <a:t>Govt</a:t>
            </a:r>
            <a:r>
              <a:rPr lang="en-US" dirty="0" smtClean="0"/>
              <a:t> to </a:t>
            </a:r>
            <a:r>
              <a:rPr lang="en-US" dirty="0"/>
              <a:t>take the necessary measures to utilize tools for collection of disaggregated data on the different forms of </a:t>
            </a:r>
            <a:r>
              <a:rPr lang="en-US" dirty="0" smtClean="0"/>
              <a:t>SV and </a:t>
            </a:r>
            <a:r>
              <a:rPr lang="en-US" dirty="0"/>
              <a:t>its consequences so as to inform public policy </a:t>
            </a:r>
            <a:r>
              <a:rPr lang="en-US" dirty="0" smtClean="0"/>
              <a:t>to combat it.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167304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End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en-US" dirty="0" smtClean="0"/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endParaRPr lang="en-US" dirty="0" smtClean="0"/>
          </a:p>
          <a:p>
            <a:pPr marL="0" indent="0" algn="ctr">
              <a:buNone/>
            </a:pPr>
            <a:r>
              <a:rPr lang="en-US" sz="6000" dirty="0" smtClean="0"/>
              <a:t>ASANTE SANA</a:t>
            </a:r>
            <a:endParaRPr lang="en-US" sz="6000" dirty="0"/>
          </a:p>
        </p:txBody>
      </p:sp>
      <p:sp>
        <p:nvSpPr>
          <p:cNvPr id="4" name="Smiley Face 3"/>
          <p:cNvSpPr/>
          <p:nvPr/>
        </p:nvSpPr>
        <p:spPr>
          <a:xfrm>
            <a:off x="2361537" y="3339548"/>
            <a:ext cx="1502797" cy="739471"/>
          </a:xfrm>
          <a:prstGeom prst="smileyFac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7044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Background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Legal Framework- International, Regional, National</a:t>
            </a:r>
          </a:p>
          <a:p>
            <a:r>
              <a:rPr lang="en-US" dirty="0" smtClean="0"/>
              <a:t>Policy framework-health, health Sector SP and Investment Plan, Adolescent health </a:t>
            </a:r>
            <a:r>
              <a:rPr lang="en-US" dirty="0" err="1" smtClean="0"/>
              <a:t>etc</a:t>
            </a:r>
            <a:endParaRPr lang="en-US" dirty="0" smtClean="0"/>
          </a:p>
          <a:p>
            <a:r>
              <a:rPr lang="en-US" dirty="0" smtClean="0"/>
              <a:t>Status of health facilities in the country</a:t>
            </a:r>
          </a:p>
          <a:p>
            <a:r>
              <a:rPr lang="en-US" dirty="0" smtClean="0"/>
              <a:t>Doctors’ and Nurses’  perennial strikes  </a:t>
            </a:r>
          </a:p>
          <a:p>
            <a:r>
              <a:rPr lang="en-US" dirty="0" smtClean="0"/>
              <a:t>National/County Mandates (devolution)</a:t>
            </a:r>
          </a:p>
          <a:p>
            <a:r>
              <a:rPr lang="en-US" dirty="0" smtClean="0"/>
              <a:t>Article  59 (</a:t>
            </a:r>
            <a:r>
              <a:rPr lang="en-US" dirty="0" err="1" smtClean="0"/>
              <a:t>Cok</a:t>
            </a:r>
            <a:r>
              <a:rPr lang="en-US" dirty="0" smtClean="0"/>
              <a:t>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3094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KNCHR Mandate 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Oversight</a:t>
            </a:r>
          </a:p>
          <a:p>
            <a:r>
              <a:rPr lang="en-US" dirty="0" smtClean="0"/>
              <a:t>Receive complaints of HRs violations</a:t>
            </a:r>
          </a:p>
          <a:p>
            <a:r>
              <a:rPr lang="en-US" dirty="0" smtClean="0"/>
              <a:t>Redress, Investigations, Inquiries, ADR,</a:t>
            </a:r>
          </a:p>
          <a:p>
            <a:r>
              <a:rPr lang="en-US" dirty="0" smtClean="0"/>
              <a:t>Monitoring, observation, documentation</a:t>
            </a:r>
          </a:p>
          <a:p>
            <a:r>
              <a:rPr lang="en-US" dirty="0" smtClean="0"/>
              <a:t>Advisory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96783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Interventions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Complaints-access to health services ( sexual minorities, PWDs, detention at facilities, death, rape of mothers at KNH) </a:t>
            </a:r>
          </a:p>
          <a:p>
            <a:r>
              <a:rPr lang="en-US" dirty="0" smtClean="0"/>
              <a:t>Audit of health facilities-</a:t>
            </a:r>
            <a:r>
              <a:rPr lang="en-US" dirty="0" err="1" smtClean="0"/>
              <a:t>Busia</a:t>
            </a:r>
            <a:r>
              <a:rPr lang="en-US" dirty="0" smtClean="0"/>
              <a:t> &amp; Kisumu, 2017, follow-up to 2012 Inquiry</a:t>
            </a:r>
          </a:p>
          <a:p>
            <a:r>
              <a:rPr lang="en-US" dirty="0" smtClean="0"/>
              <a:t>Inquiry in 2012:extent </a:t>
            </a:r>
            <a:r>
              <a:rPr lang="en-US" dirty="0"/>
              <a:t>of the enjoyment of sexual and reproductive health rights as provided for in the 2010 constitution.</a:t>
            </a:r>
          </a:p>
          <a:p>
            <a:pPr lvl="0"/>
            <a:r>
              <a:rPr lang="en-US" dirty="0" smtClean="0"/>
              <a:t>Objectives-</a:t>
            </a:r>
            <a:r>
              <a:rPr lang="en-US" dirty="0" err="1" smtClean="0"/>
              <a:t>Est</a:t>
            </a:r>
            <a:r>
              <a:rPr lang="en-US" dirty="0" smtClean="0"/>
              <a:t> legal &amp; policy </a:t>
            </a:r>
            <a:r>
              <a:rPr lang="en-US" dirty="0"/>
              <a:t>framework governing the implementation of </a:t>
            </a:r>
            <a:r>
              <a:rPr lang="en-US" dirty="0" smtClean="0"/>
              <a:t>SRHR in </a:t>
            </a:r>
            <a:r>
              <a:rPr lang="en-US" dirty="0"/>
              <a:t>Kenya and their effectiveness;</a:t>
            </a:r>
          </a:p>
          <a:p>
            <a:pPr lvl="0"/>
            <a:r>
              <a:rPr lang="en-US" dirty="0"/>
              <a:t>Assess the extent </a:t>
            </a:r>
            <a:r>
              <a:rPr lang="en-US" dirty="0" err="1" smtClean="0"/>
              <a:t>govt</a:t>
            </a:r>
            <a:r>
              <a:rPr lang="en-US" dirty="0" smtClean="0"/>
              <a:t> &amp; non-state </a:t>
            </a:r>
            <a:r>
              <a:rPr lang="en-US" dirty="0"/>
              <a:t>actors </a:t>
            </a:r>
            <a:r>
              <a:rPr lang="en-US" dirty="0" smtClean="0"/>
              <a:t>complying </a:t>
            </a:r>
            <a:r>
              <a:rPr lang="en-US" dirty="0"/>
              <a:t>with their obligations </a:t>
            </a:r>
            <a:r>
              <a:rPr lang="en-US" dirty="0" smtClean="0"/>
              <a:t>SRHR </a:t>
            </a:r>
            <a:endParaRPr lang="en-US" dirty="0"/>
          </a:p>
          <a:p>
            <a:pPr lvl="0"/>
            <a:r>
              <a:rPr lang="en-US" dirty="0"/>
              <a:t>Determine the extent of awareness </a:t>
            </a:r>
            <a:r>
              <a:rPr lang="en-US" dirty="0" smtClean="0"/>
              <a:t> &amp;  </a:t>
            </a:r>
            <a:r>
              <a:rPr lang="en-US" dirty="0"/>
              <a:t>pursuit of </a:t>
            </a:r>
            <a:r>
              <a:rPr lang="en-US" dirty="0" smtClean="0"/>
              <a:t> SRHR ; </a:t>
            </a:r>
            <a:endParaRPr lang="en-US" dirty="0"/>
          </a:p>
          <a:p>
            <a:pPr lvl="0"/>
            <a:r>
              <a:rPr lang="en-US" dirty="0"/>
              <a:t>Identify and document cases of </a:t>
            </a:r>
            <a:r>
              <a:rPr lang="en-US" dirty="0" smtClean="0"/>
              <a:t>violation</a:t>
            </a:r>
            <a:endParaRPr lang="en-US" dirty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58135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Findings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dirty="0"/>
              <a:t>Unavailability of essential </a:t>
            </a:r>
            <a:r>
              <a:rPr lang="en-US" dirty="0" smtClean="0"/>
              <a:t>SR health </a:t>
            </a:r>
            <a:r>
              <a:rPr lang="en-US" dirty="0"/>
              <a:t>services, </a:t>
            </a:r>
          </a:p>
          <a:p>
            <a:pPr lvl="0"/>
            <a:r>
              <a:rPr lang="en-US" dirty="0"/>
              <a:t>Difficulties in </a:t>
            </a:r>
            <a:r>
              <a:rPr lang="en-US" dirty="0" smtClean="0"/>
              <a:t>access, distance </a:t>
            </a:r>
            <a:r>
              <a:rPr lang="en-US" dirty="0"/>
              <a:t>or cost</a:t>
            </a:r>
            <a:r>
              <a:rPr lang="en-US" dirty="0" smtClean="0"/>
              <a:t>, </a:t>
            </a:r>
            <a:endParaRPr lang="en-US" dirty="0"/>
          </a:p>
          <a:p>
            <a:pPr lvl="0"/>
            <a:r>
              <a:rPr lang="en-US" dirty="0" smtClean="0"/>
              <a:t>The </a:t>
            </a:r>
            <a:r>
              <a:rPr lang="en-US" dirty="0"/>
              <a:t>poor quality of the available services and the lack of sensitivity to the cultural norms and beliefs of the people in service delivery. </a:t>
            </a:r>
          </a:p>
          <a:p>
            <a:pPr lvl="0"/>
            <a:r>
              <a:rPr lang="en-US" dirty="0"/>
              <a:t>The state not complying with its obligation to dedicate the </a:t>
            </a:r>
            <a:r>
              <a:rPr lang="en-US" dirty="0" smtClean="0"/>
              <a:t>max of </a:t>
            </a:r>
            <a:r>
              <a:rPr lang="en-US" dirty="0"/>
              <a:t>its available resources to progressively </a:t>
            </a:r>
            <a:r>
              <a:rPr lang="en-US" dirty="0" err="1"/>
              <a:t>realise</a:t>
            </a:r>
            <a:r>
              <a:rPr lang="en-US" dirty="0"/>
              <a:t> the right to </a:t>
            </a:r>
            <a:r>
              <a:rPr lang="en-US" dirty="0" smtClean="0"/>
              <a:t>SRH 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74412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en-US" b="1" dirty="0"/>
              <a:t>Advocacy on </a:t>
            </a:r>
            <a:r>
              <a:rPr lang="en-US" b="1" dirty="0" smtClean="0"/>
              <a:t>Art </a:t>
            </a:r>
            <a:r>
              <a:rPr lang="en-US" b="1" dirty="0"/>
              <a:t>14 (2) (C) of the Maputo </a:t>
            </a:r>
            <a:r>
              <a:rPr lang="en-US" b="1" dirty="0" smtClean="0"/>
              <a:t>Protocol</a:t>
            </a:r>
            <a:r>
              <a:rPr lang="en-US" b="1" dirty="0"/>
              <a:t>: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Sensitizing MPS on effects of the </a:t>
            </a:r>
            <a:r>
              <a:rPr lang="en-US" dirty="0"/>
              <a:t>reservation </a:t>
            </a:r>
            <a:r>
              <a:rPr lang="en-US" dirty="0" smtClean="0"/>
              <a:t>on </a:t>
            </a:r>
            <a:r>
              <a:rPr lang="en-US" dirty="0"/>
              <a:t>women and girls right to access safe abortion especially during conflict times</a:t>
            </a:r>
            <a:r>
              <a:rPr lang="en-US" dirty="0" smtClean="0"/>
              <a:t>.</a:t>
            </a:r>
          </a:p>
          <a:p>
            <a:r>
              <a:rPr lang="en-US" dirty="0" smtClean="0"/>
              <a:t>Lobbying the Ministry </a:t>
            </a:r>
            <a:r>
              <a:rPr lang="en-US" dirty="0"/>
              <a:t>of </a:t>
            </a:r>
            <a:r>
              <a:rPr lang="en-US" dirty="0" smtClean="0"/>
              <a:t>Health </a:t>
            </a:r>
            <a:r>
              <a:rPr lang="en-US" dirty="0"/>
              <a:t>to enact guidelines to abortion as permitted under the Constitution which once </a:t>
            </a:r>
            <a:r>
              <a:rPr lang="en-US" dirty="0" smtClean="0"/>
              <a:t>done shall </a:t>
            </a:r>
            <a:r>
              <a:rPr lang="en-US" dirty="0"/>
              <a:t>go a long way in emergency abortion as prescribed for in the constitution is realized</a:t>
            </a:r>
            <a:r>
              <a:rPr lang="en-US" dirty="0" smtClean="0"/>
              <a:t>.</a:t>
            </a:r>
          </a:p>
          <a:p>
            <a:pPr lvl="0"/>
            <a:r>
              <a:rPr lang="en-US" dirty="0" err="1" smtClean="0"/>
              <a:t>Dev</a:t>
            </a:r>
            <a:r>
              <a:rPr lang="en-US" dirty="0" smtClean="0"/>
              <a:t> </a:t>
            </a:r>
            <a:r>
              <a:rPr lang="en-US" dirty="0"/>
              <a:t>of </a:t>
            </a:r>
            <a:r>
              <a:rPr lang="en-US" dirty="0" smtClean="0"/>
              <a:t>Norms </a:t>
            </a:r>
            <a:r>
              <a:rPr lang="en-US" dirty="0"/>
              <a:t>and </a:t>
            </a:r>
            <a:r>
              <a:rPr lang="en-US" dirty="0" err="1" smtClean="0"/>
              <a:t>Stds</a:t>
            </a:r>
            <a:r>
              <a:rPr lang="en-US" smtClean="0"/>
              <a:t> </a:t>
            </a:r>
            <a:r>
              <a:rPr lang="en-US" dirty="0"/>
              <a:t>for health rights (Developed in </a:t>
            </a:r>
            <a:r>
              <a:rPr lang="en-US" dirty="0" smtClean="0"/>
              <a:t>2014 </a:t>
            </a:r>
            <a:r>
              <a:rPr lang="en-US" smtClean="0"/>
              <a:t>- 2017)</a:t>
            </a:r>
            <a:endParaRPr lang="en-US" dirty="0"/>
          </a:p>
          <a:p>
            <a:r>
              <a:rPr lang="en-US" dirty="0" smtClean="0"/>
              <a:t>Vital </a:t>
            </a:r>
            <a:r>
              <a:rPr lang="en-US" dirty="0"/>
              <a:t>in enhancing </a:t>
            </a:r>
            <a:r>
              <a:rPr lang="en-US" dirty="0" smtClean="0"/>
              <a:t>realization </a:t>
            </a:r>
            <a:r>
              <a:rPr lang="en-US" dirty="0"/>
              <a:t>of the highest attainable </a:t>
            </a:r>
            <a:r>
              <a:rPr lang="en-US" dirty="0" err="1" smtClean="0"/>
              <a:t>std</a:t>
            </a:r>
            <a:r>
              <a:rPr lang="en-US" dirty="0" smtClean="0"/>
              <a:t>  </a:t>
            </a:r>
            <a:r>
              <a:rPr lang="en-US" dirty="0"/>
              <a:t>of health through a </a:t>
            </a:r>
            <a:r>
              <a:rPr lang="en-US" dirty="0" smtClean="0"/>
              <a:t> HRBA and addresses </a:t>
            </a:r>
            <a:r>
              <a:rPr lang="en-US" dirty="0"/>
              <a:t>critical </a:t>
            </a:r>
            <a:r>
              <a:rPr lang="en-US" dirty="0" smtClean="0"/>
              <a:t>HR issues </a:t>
            </a:r>
            <a:r>
              <a:rPr lang="en-US" dirty="0"/>
              <a:t>including non-discrimination and </a:t>
            </a:r>
            <a:r>
              <a:rPr lang="en-US" dirty="0" smtClean="0"/>
              <a:t>availability of quality affordable services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87765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en-US" b="1" dirty="0"/>
              <a:t>Monitoring</a:t>
            </a:r>
            <a:r>
              <a:rPr lang="en-US" dirty="0"/>
              <a:t>, D</a:t>
            </a:r>
            <a:r>
              <a:rPr lang="en-US" b="1" dirty="0"/>
              <a:t>ocumentation </a:t>
            </a:r>
            <a:r>
              <a:rPr lang="en-US" b="1" dirty="0" smtClean="0"/>
              <a:t>&amp; Redress </a:t>
            </a:r>
            <a:r>
              <a:rPr lang="en-US" b="1" dirty="0"/>
              <a:t>of Electoral related </a:t>
            </a:r>
            <a:r>
              <a:rPr lang="en-US" b="1" dirty="0" smtClean="0"/>
              <a:t>SGBV </a:t>
            </a:r>
            <a:r>
              <a:rPr lang="en-US" b="1" dirty="0"/>
              <a:t>cases </a:t>
            </a:r>
            <a:r>
              <a:rPr lang="en-US" b="1" dirty="0" smtClean="0"/>
              <a:t>around 2017 Elections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Worked in </a:t>
            </a:r>
            <a:r>
              <a:rPr lang="en-US" dirty="0"/>
              <a:t>partnership with </a:t>
            </a:r>
            <a:r>
              <a:rPr lang="en-US" dirty="0" smtClean="0"/>
              <a:t>Orgs and </a:t>
            </a:r>
            <a:r>
              <a:rPr lang="en-US" dirty="0"/>
              <a:t>individuals, </a:t>
            </a:r>
            <a:endParaRPr lang="en-US" dirty="0" smtClean="0"/>
          </a:p>
          <a:p>
            <a:r>
              <a:rPr lang="en-US" dirty="0" smtClean="0"/>
              <a:t>Documented </a:t>
            </a:r>
            <a:r>
              <a:rPr lang="en-US" dirty="0"/>
              <a:t>131 cases of </a:t>
            </a:r>
            <a:r>
              <a:rPr lang="en-US" dirty="0" smtClean="0"/>
              <a:t>SGBV btw </a:t>
            </a:r>
            <a:r>
              <a:rPr lang="en-US" dirty="0"/>
              <a:t>April 2017 and April 2018 that occurred within a highly contested political environment.</a:t>
            </a:r>
          </a:p>
          <a:p>
            <a:r>
              <a:rPr lang="en-US" dirty="0" smtClean="0"/>
              <a:t>Output three </a:t>
            </a:r>
            <a:r>
              <a:rPr lang="en-US" dirty="0"/>
              <a:t>election reports namely: </a:t>
            </a:r>
            <a:r>
              <a:rPr lang="en-US" b="1" i="1" dirty="0"/>
              <a:t>Fallacious Vote, Mirage at Dusk and Still a Mirage </a:t>
            </a:r>
            <a:r>
              <a:rPr lang="en-US" dirty="0"/>
              <a:t>which are a human rights account of the 2017 election period in Kenya</a:t>
            </a:r>
            <a:r>
              <a:rPr lang="en-US" b="1" i="1" dirty="0"/>
              <a:t> </a:t>
            </a:r>
            <a:r>
              <a:rPr lang="en-US" dirty="0"/>
              <a:t>that recorded various violations including </a:t>
            </a:r>
            <a:r>
              <a:rPr lang="en-US" dirty="0" smtClean="0"/>
              <a:t>SGBV indicating the </a:t>
            </a:r>
            <a:r>
              <a:rPr lang="en-US" dirty="0"/>
              <a:t>nature, trends, patterns and the extent to which sexual violations took place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04003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b="1" dirty="0"/>
              <a:t>Monitoring </a:t>
            </a:r>
            <a:r>
              <a:rPr lang="en-US" b="1" dirty="0" smtClean="0"/>
              <a:t>&amp; Offering Redress </a:t>
            </a:r>
            <a:r>
              <a:rPr lang="en-US" b="1" dirty="0"/>
              <a:t>to </a:t>
            </a:r>
            <a:r>
              <a:rPr lang="en-US" b="1" dirty="0" smtClean="0"/>
              <a:t>Victims </a:t>
            </a:r>
            <a:r>
              <a:rPr lang="en-US" b="1" dirty="0"/>
              <a:t>of </a:t>
            </a:r>
            <a:r>
              <a:rPr lang="en-US" b="1" dirty="0" smtClean="0"/>
              <a:t>Detention </a:t>
            </a:r>
            <a:r>
              <a:rPr lang="en-US" b="1" dirty="0"/>
              <a:t>in </a:t>
            </a:r>
            <a:r>
              <a:rPr lang="en-US" b="1" dirty="0" smtClean="0"/>
              <a:t>Health Facilities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Worrying trends, failure </a:t>
            </a:r>
            <a:r>
              <a:rPr lang="en-US" dirty="0"/>
              <a:t>to pay the hospital fees </a:t>
            </a:r>
            <a:r>
              <a:rPr lang="en-US" dirty="0" smtClean="0"/>
              <a:t>, despite free </a:t>
            </a:r>
            <a:r>
              <a:rPr lang="en-US" dirty="0"/>
              <a:t>maternal health care in all </a:t>
            </a:r>
            <a:r>
              <a:rPr lang="en-US" dirty="0" err="1" smtClean="0"/>
              <a:t>govt</a:t>
            </a:r>
            <a:r>
              <a:rPr lang="en-US" dirty="0" smtClean="0"/>
              <a:t>   facilities 2013</a:t>
            </a:r>
          </a:p>
          <a:p>
            <a:r>
              <a:rPr lang="en-US" dirty="0" smtClean="0"/>
              <a:t>2018</a:t>
            </a:r>
            <a:r>
              <a:rPr lang="en-US" dirty="0"/>
              <a:t>, </a:t>
            </a:r>
            <a:r>
              <a:rPr lang="en-US" dirty="0" smtClean="0"/>
              <a:t>we intervened </a:t>
            </a:r>
            <a:r>
              <a:rPr lang="en-US" dirty="0"/>
              <a:t>to facilitate and oversee the release of 8 women and 1 body. </a:t>
            </a:r>
            <a:endParaRPr lang="en-US" dirty="0" smtClean="0"/>
          </a:p>
          <a:p>
            <a:r>
              <a:rPr lang="en-US" dirty="0" smtClean="0"/>
              <a:t>In </a:t>
            </a:r>
            <a:r>
              <a:rPr lang="en-US" b="1" u="sng" dirty="0" err="1"/>
              <a:t>Veronicah</a:t>
            </a:r>
            <a:r>
              <a:rPr lang="en-US" b="1" u="sng" dirty="0"/>
              <a:t> </a:t>
            </a:r>
            <a:r>
              <a:rPr lang="en-US" b="1" u="sng" dirty="0" err="1"/>
              <a:t>Nyangai</a:t>
            </a:r>
            <a:r>
              <a:rPr lang="en-US" b="1" u="sng" dirty="0"/>
              <a:t> v Nairobi West Hospital Ltd [2017] </a:t>
            </a:r>
            <a:r>
              <a:rPr lang="en-US" b="1" u="sng" dirty="0" err="1"/>
              <a:t>eKLR</a:t>
            </a:r>
            <a:r>
              <a:rPr lang="en-US" b="1" u="sng" dirty="0"/>
              <a:t> </a:t>
            </a:r>
            <a:r>
              <a:rPr lang="en-US" dirty="0"/>
              <a:t>on detention in the hospital facility due to unpaid hospital bills.</a:t>
            </a:r>
          </a:p>
          <a:p>
            <a:pPr lvl="0"/>
            <a:r>
              <a:rPr lang="en-US" dirty="0"/>
              <a:t>In the case of </a:t>
            </a:r>
            <a:r>
              <a:rPr lang="en-US" b="1" u="sng" dirty="0"/>
              <a:t>Mary </a:t>
            </a:r>
            <a:r>
              <a:rPr lang="en-US" b="1" u="sng" dirty="0" err="1"/>
              <a:t>Nyang’anyi</a:t>
            </a:r>
            <a:r>
              <a:rPr lang="en-US" b="1" u="sng" dirty="0"/>
              <a:t> </a:t>
            </a:r>
            <a:r>
              <a:rPr lang="en-US" b="1" u="sng" dirty="0" err="1"/>
              <a:t>Nyaigero</a:t>
            </a:r>
            <a:r>
              <a:rPr lang="en-US" b="1" u="sng" dirty="0"/>
              <a:t> &amp; Another v Karen Hospital Limited &amp; Another [2016] </a:t>
            </a:r>
            <a:r>
              <a:rPr lang="en-US" b="1" u="sng" dirty="0" err="1"/>
              <a:t>eKLR</a:t>
            </a:r>
            <a:r>
              <a:rPr lang="en-US" b="1" u="sng" dirty="0"/>
              <a:t> </a:t>
            </a:r>
            <a:r>
              <a:rPr lang="en-US" dirty="0"/>
              <a:t>in which the dispute between the parties revolved around an outstanding debt owed to Karen Hospital and Montezuma Funeral Home by the estate of a deceased</a:t>
            </a:r>
          </a:p>
          <a:p>
            <a:pPr lvl="0"/>
            <a:r>
              <a:rPr lang="en-US" b="1" u="sng" dirty="0"/>
              <a:t>In the Petition No. 266 of 2015 </a:t>
            </a:r>
            <a:r>
              <a:rPr lang="en-US" b="1" u="sng" dirty="0" smtClean="0"/>
              <a:t>FIDA-Kenya</a:t>
            </a:r>
            <a:r>
              <a:rPr lang="en-US" b="1" u="sng" dirty="0"/>
              <a:t>) and 3 </a:t>
            </a:r>
            <a:r>
              <a:rPr lang="en-US" b="1" u="sng" dirty="0" smtClean="0"/>
              <a:t>Others </a:t>
            </a:r>
            <a:r>
              <a:rPr lang="en-US" b="1" u="sng" dirty="0"/>
              <a:t>vs. </a:t>
            </a:r>
            <a:r>
              <a:rPr lang="en-US" b="1" u="sng" dirty="0" smtClean="0"/>
              <a:t>AG</a:t>
            </a:r>
            <a:r>
              <a:rPr lang="en-US" dirty="0" smtClean="0"/>
              <a:t> </a:t>
            </a:r>
            <a:r>
              <a:rPr lang="en-US" dirty="0"/>
              <a:t>challenge the </a:t>
            </a:r>
            <a:r>
              <a:rPr lang="en-US" dirty="0" smtClean="0"/>
              <a:t>MOH  </a:t>
            </a:r>
            <a:r>
              <a:rPr lang="en-US" dirty="0"/>
              <a:t>Memorandum which stated that it is illegal for health workers to participate in trainings on either abortion care or the use of </a:t>
            </a:r>
            <a:r>
              <a:rPr lang="en-US" dirty="0" err="1"/>
              <a:t>medabon</a:t>
            </a:r>
            <a:r>
              <a:rPr lang="en-US" dirty="0"/>
              <a:t> for medical abortion and the withdrawal of the Standards and Guidelines for Reducing Morbidity and Mortality from Unsafe Abortions in </a:t>
            </a:r>
            <a:r>
              <a:rPr lang="en-US" dirty="0" smtClean="0"/>
              <a:t>Kenya</a:t>
            </a:r>
            <a:r>
              <a:rPr lang="en-US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370435513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Challenges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Socio-cultural context</a:t>
            </a:r>
          </a:p>
          <a:p>
            <a:r>
              <a:rPr lang="en-US" dirty="0" smtClean="0"/>
              <a:t>Religious/Conservatives </a:t>
            </a:r>
            <a:r>
              <a:rPr lang="en-US" dirty="0"/>
              <a:t>voices-</a:t>
            </a:r>
            <a:r>
              <a:rPr lang="en-US" dirty="0" err="1"/>
              <a:t>Sijeny</a:t>
            </a:r>
            <a:r>
              <a:rPr lang="en-US" dirty="0"/>
              <a:t> Bill, Sex Education</a:t>
            </a:r>
            <a:r>
              <a:rPr lang="en-US" dirty="0" smtClean="0"/>
              <a:t>, Catholics and polio vaccine </a:t>
            </a:r>
            <a:r>
              <a:rPr lang="en-US" dirty="0" err="1"/>
              <a:t>etc</a:t>
            </a:r>
            <a:endParaRPr lang="en-US" dirty="0"/>
          </a:p>
          <a:p>
            <a:r>
              <a:rPr lang="en-US" dirty="0"/>
              <a:t>Gender, Sex and sexuality </a:t>
            </a:r>
          </a:p>
          <a:p>
            <a:r>
              <a:rPr lang="en-US" dirty="0"/>
              <a:t>Resource </a:t>
            </a:r>
            <a:r>
              <a:rPr lang="en-US" dirty="0" smtClean="0"/>
              <a:t> constraints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74814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 Boardroom">
  <a:themeElements>
    <a:clrScheme name="Ion Boardroom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Ion Boardroom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 Boardroom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8502691-933B-45FE-8764-BA278511EF2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102</TotalTime>
  <Words>819</Words>
  <Application>Microsoft Office PowerPoint</Application>
  <PresentationFormat>Widescreen</PresentationFormat>
  <Paragraphs>60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Century Gothic</vt:lpstr>
      <vt:lpstr>Wingdings 3</vt:lpstr>
      <vt:lpstr>Ion Boardroom</vt:lpstr>
      <vt:lpstr>THE KENYA NATIONAL COMMISSION ON HUMAN RIGHTS &amp; THE PROMOTION OF SEXUAL AND REPRODUCTIVE HEALTH RIGHTS IN KENYA</vt:lpstr>
      <vt:lpstr>Background</vt:lpstr>
      <vt:lpstr>KNCHR Mandate </vt:lpstr>
      <vt:lpstr>Interventions</vt:lpstr>
      <vt:lpstr>Findings</vt:lpstr>
      <vt:lpstr>Advocacy on Art 14 (2) (C) of the Maputo Protocol: </vt:lpstr>
      <vt:lpstr>Monitoring, Documentation &amp; Redress of Electoral related SGBV cases around 2017 Elections </vt:lpstr>
      <vt:lpstr>Monitoring &amp; Offering Redress to Victims of Detention in Health Facilities</vt:lpstr>
      <vt:lpstr>Challenges</vt:lpstr>
      <vt:lpstr>In-Tray</vt:lpstr>
      <vt:lpstr>End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KNCHR &amp; THE PROMOTION OF SRHR</dc:title>
  <dc:creator>Knchr</dc:creator>
  <cp:lastModifiedBy>Windows User</cp:lastModifiedBy>
  <cp:revision>23</cp:revision>
  <dcterms:created xsi:type="dcterms:W3CDTF">2018-06-28T09:26:16Z</dcterms:created>
  <dcterms:modified xsi:type="dcterms:W3CDTF">2018-06-29T09:33:30Z</dcterms:modified>
</cp:coreProperties>
</file>