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86" r:id="rId5"/>
    <p:sldId id="287" r:id="rId6"/>
    <p:sldId id="270" r:id="rId7"/>
    <p:sldId id="267" r:id="rId8"/>
    <p:sldId id="289" r:id="rId9"/>
    <p:sldId id="290" r:id="rId10"/>
    <p:sldId id="291" r:id="rId11"/>
    <p:sldId id="29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9114" autoAdjust="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CA664-1745-444D-A9E9-DE95F29C0107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5BBAC3-32C8-46E8-B881-950362341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479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5BBAC3-32C8-46E8-B881-9503623415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076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5BBAC3-32C8-46E8-B881-9503623415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01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5BBAC3-32C8-46E8-B881-9503623415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143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b="1" dirty="0"/>
              <a:t>Nexus between the Sustainable Development Goals (SDGs) and Health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5165"/>
            <a:ext cx="7742950" cy="1092567"/>
          </a:xfrm>
        </p:spPr>
        <p:txBody>
          <a:bodyPr/>
          <a:lstStyle/>
          <a:p>
            <a:r>
              <a:rPr lang="en-US" dirty="0"/>
              <a:t>Dr. Obiajulu Nnamuchi, LL.B (Awka), LL.M (Lund), LL.M (Toronto) LL.M (Notre Dame) M.A (Louisville), S.J.D (Loyola, Chicago)</a:t>
            </a:r>
          </a:p>
        </p:txBody>
      </p:sp>
    </p:spTree>
    <p:extLst>
      <p:ext uri="{BB962C8B-B14F-4D97-AF65-F5344CB8AC3E}">
        <p14:creationId xmlns:p14="http://schemas.microsoft.com/office/powerpoint/2010/main" val="1016314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48275-4121-4557-A951-D0D4D517F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dirty="0"/>
              <a:t>SDG 8: Promote Sustained, Inclusive and Sustainable Economic Growth, Full and Productive Employment and Decent Work for All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DCA85-7B05-4E6B-AF8A-0CCED9D9B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How does General Comment No.14 define the meaning of health under Art. 12(1) of the International Covenant on Economic, Social and Cultural Rights (ICESCR)?</a:t>
            </a:r>
          </a:p>
          <a:p>
            <a:r>
              <a:rPr lang="en-US" sz="2400" dirty="0"/>
              <a:t>Why is this definition is important?</a:t>
            </a:r>
          </a:p>
          <a:p>
            <a:r>
              <a:rPr lang="en-US" sz="2400" dirty="0"/>
              <a:t>What is the relationship between SDG 8 and health?</a:t>
            </a:r>
          </a:p>
          <a:p>
            <a:pPr marL="0" indent="0">
              <a:buNone/>
            </a:pPr>
            <a:r>
              <a:rPr lang="en-US" sz="2400" dirty="0"/>
              <a:t>	(a) Economic growth (b) Employment and decent work 		for all</a:t>
            </a:r>
          </a:p>
        </p:txBody>
      </p:sp>
    </p:spTree>
    <p:extLst>
      <p:ext uri="{BB962C8B-B14F-4D97-AF65-F5344CB8AC3E}">
        <p14:creationId xmlns:p14="http://schemas.microsoft.com/office/powerpoint/2010/main" val="1498158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48275-4121-4557-A951-D0D4D517F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b="1" dirty="0"/>
              <a:t>Conclusion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DCA85-7B05-4E6B-AF8A-0CCED9D9B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rest of the SDGs are related to achieving health objectives</a:t>
            </a:r>
          </a:p>
          <a:p>
            <a:r>
              <a:rPr lang="en-US" sz="2400" dirty="0"/>
              <a:t>How?</a:t>
            </a:r>
          </a:p>
          <a:p>
            <a:endParaRPr lang="en-US" sz="2400" dirty="0"/>
          </a:p>
          <a:p>
            <a:pPr algn="ctr"/>
            <a:r>
              <a:rPr lang="en-US" sz="5400" dirty="0"/>
              <a:t>THANK YOU!!!</a:t>
            </a:r>
          </a:p>
        </p:txBody>
      </p:sp>
    </p:spTree>
    <p:extLst>
      <p:ext uri="{BB962C8B-B14F-4D97-AF65-F5344CB8AC3E}">
        <p14:creationId xmlns:p14="http://schemas.microsoft.com/office/powerpoint/2010/main" val="3153975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cap="small" dirty="0"/>
              <a:t>INTRODUCTION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lvl="0"/>
            <a:r>
              <a:rPr lang="en-US" sz="2400" dirty="0"/>
              <a:t>Why is the Topic, the nexus between the SDGs and Health, important?</a:t>
            </a:r>
          </a:p>
          <a:p>
            <a:pPr lvl="0"/>
            <a:r>
              <a:rPr lang="en-US" sz="2400" dirty="0"/>
              <a:t>Examining the response of WHO Director-General Margaret Chan and the misconceptions surrounding the topic</a:t>
            </a:r>
          </a:p>
          <a:p>
            <a:pPr lvl="0"/>
            <a:r>
              <a:rPr lang="en-US" sz="2400" dirty="0"/>
              <a:t>	Multisectoralism as justificatory of the response by WHO Director-General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416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small" dirty="0"/>
              <a:t> SDG</a:t>
            </a:r>
            <a:r>
              <a:rPr lang="en-US" b="1" dirty="0"/>
              <a:t> 1: End Poverty in All its Forms Everywhere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7200" dirty="0"/>
              <a:t>Is there a link between poverty and health?</a:t>
            </a:r>
          </a:p>
          <a:p>
            <a:r>
              <a:rPr lang="en-US" sz="7200" dirty="0"/>
              <a:t>Using insights from Peace Studies and Liberation Theology to contextualize poverty as a human rights violation</a:t>
            </a:r>
          </a:p>
          <a:p>
            <a:r>
              <a:rPr lang="en-US" sz="7200" dirty="0"/>
              <a:t>What is the benefit of adopting such approach?</a:t>
            </a:r>
          </a:p>
          <a:p>
            <a:r>
              <a:rPr lang="en-US" sz="7200" dirty="0"/>
              <a:t>Poverty is not only a cause, it is also a consequence of poor health</a:t>
            </a:r>
          </a:p>
          <a:p>
            <a:endParaRPr lang="en-US" sz="7200" dirty="0"/>
          </a:p>
          <a:p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185290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cap="small" dirty="0"/>
              <a:t>SDG</a:t>
            </a:r>
            <a:r>
              <a:rPr lang="en-US" sz="3100" b="1" dirty="0"/>
              <a:t> 2: End Hunger, Achieve Food Security and Improved Nutrition and Promote Sustainable Agriculture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305878"/>
            <a:ext cx="8596668" cy="3735484"/>
          </a:xfrm>
        </p:spPr>
        <p:txBody>
          <a:bodyPr>
            <a:normAutofit/>
          </a:bodyPr>
          <a:lstStyle/>
          <a:p>
            <a:r>
              <a:rPr lang="en-US" sz="2400" dirty="0"/>
              <a:t>The challenge that this goal seeks to address is hunger or food insecurity </a:t>
            </a:r>
          </a:p>
          <a:p>
            <a:r>
              <a:rPr lang="en-US" sz="2400" dirty="0"/>
              <a:t>What is the relationship between food insecurity and health?</a:t>
            </a:r>
          </a:p>
          <a:p>
            <a:r>
              <a:rPr lang="en-US" sz="2400" dirty="0"/>
              <a:t>How do food-insecure individuals stand in terms of disease and illness vis-à-vis food secure individuals?</a:t>
            </a:r>
          </a:p>
          <a:p>
            <a:r>
              <a:rPr lang="en-US" sz="2400" dirty="0"/>
              <a:t>What is the consequence of inaction regarding sustainable agriculture?</a:t>
            </a:r>
          </a:p>
          <a:p>
            <a:endParaRPr lang="en-US" sz="7200" dirty="0"/>
          </a:p>
          <a:p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4158286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cap="small" dirty="0"/>
              <a:t> SDG 3: </a:t>
            </a:r>
            <a:r>
              <a:rPr lang="en-US" b="1" dirty="0"/>
              <a:t>Ensure Healthy Lives and Promote Well-Being for All at All Ages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305878"/>
            <a:ext cx="8596668" cy="3735484"/>
          </a:xfrm>
        </p:spPr>
        <p:txBody>
          <a:bodyPr>
            <a:normAutofit/>
          </a:bodyPr>
          <a:lstStyle/>
          <a:p>
            <a:r>
              <a:rPr lang="en-US" sz="4000" dirty="0"/>
              <a:t>Isn’t  the nexus between health and SDG obvious?</a:t>
            </a:r>
          </a:p>
          <a:p>
            <a:r>
              <a:rPr lang="en-US" sz="4000" dirty="0"/>
              <a:t>Is there any need for further explanation? </a:t>
            </a:r>
          </a:p>
          <a:p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903117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76027-899E-4AB5-8DF8-6B505BB8B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dirty="0"/>
              <a:t>Goal 4. Ensure Inclusive and Equitable Quality Education and Promote Lifelong Learning Opportunities for All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BE602-8006-4AE1-BBDF-ADD6A5FD4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Is education a major predictor of health outcomes?</a:t>
            </a:r>
          </a:p>
          <a:p>
            <a:pPr marL="0" indent="0">
              <a:buNone/>
            </a:pPr>
            <a:r>
              <a:rPr lang="en-US" sz="2400" dirty="0"/>
              <a:t>	(a) How? (b) Any illustrations?</a:t>
            </a:r>
          </a:p>
          <a:p>
            <a:r>
              <a:rPr lang="en-US" sz="2400" dirty="0"/>
              <a:t> Does the educated class enjoy any advantage regarding underlying determinants of health?</a:t>
            </a:r>
          </a:p>
          <a:p>
            <a:r>
              <a:rPr lang="en-US" sz="2400" dirty="0"/>
              <a:t>Education as empowerment</a:t>
            </a:r>
          </a:p>
          <a:p>
            <a:r>
              <a:rPr lang="en-US" sz="2400" dirty="0"/>
              <a:t> Illustrating the challenge lack of education or illiteracy presents to health with maternal health</a:t>
            </a:r>
          </a:p>
        </p:txBody>
      </p:sp>
    </p:spTree>
    <p:extLst>
      <p:ext uri="{BB962C8B-B14F-4D97-AF65-F5344CB8AC3E}">
        <p14:creationId xmlns:p14="http://schemas.microsoft.com/office/powerpoint/2010/main" val="4169485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48275-4121-4557-A951-D0D4D517F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SDG 5: Achieve Gender Equality and Empower all Women and Girls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DCA85-7B05-4E6B-AF8A-0CCED9D9B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Is there a relationship between SDG 5 and the Convention on the Elimination of all Forms of Discrimination against Women (CEDAW)?</a:t>
            </a:r>
          </a:p>
          <a:p>
            <a:r>
              <a:rPr lang="en-US" sz="2400" dirty="0"/>
              <a:t>So, how does the interface between CEDAW and SDG 5 relate to health? </a:t>
            </a:r>
          </a:p>
          <a:p>
            <a:r>
              <a:rPr lang="en-US" sz="2400" dirty="0"/>
              <a:t>What is the importance of women empowerment on a more cosmopolitan level  and how does the empowerment impact health?</a:t>
            </a:r>
          </a:p>
        </p:txBody>
      </p:sp>
    </p:spTree>
    <p:extLst>
      <p:ext uri="{BB962C8B-B14F-4D97-AF65-F5344CB8AC3E}">
        <p14:creationId xmlns:p14="http://schemas.microsoft.com/office/powerpoint/2010/main" val="1466294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48275-4121-4557-A951-D0D4D517F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SDG 6: Ensure Availability and Sustainable Management of Water and Sanitation for All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DCA85-7B05-4E6B-AF8A-0CCED9D9B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What is the link between water and sanitation?</a:t>
            </a:r>
          </a:p>
          <a:p>
            <a:r>
              <a:rPr lang="en-US" sz="2400" dirty="0"/>
              <a:t>How does the link relate to health?</a:t>
            </a:r>
          </a:p>
          <a:p>
            <a:r>
              <a:rPr lang="en-US" sz="2400" dirty="0"/>
              <a:t>Illustration 1. Cholera outbreak in Zimbabwe</a:t>
            </a:r>
          </a:p>
          <a:p>
            <a:r>
              <a:rPr lang="en-US" sz="2400" dirty="0"/>
              <a:t>Illustration 2. Cholera outbreak in Zambia</a:t>
            </a:r>
          </a:p>
          <a:p>
            <a:r>
              <a:rPr lang="en-US" sz="2400" dirty="0"/>
              <a:t>Any other link between water management and health, aside from poor health resulting from contaminated water sources?</a:t>
            </a:r>
          </a:p>
        </p:txBody>
      </p:sp>
    </p:spTree>
    <p:extLst>
      <p:ext uri="{BB962C8B-B14F-4D97-AF65-F5344CB8AC3E}">
        <p14:creationId xmlns:p14="http://schemas.microsoft.com/office/powerpoint/2010/main" val="3011302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48275-4121-4557-A951-D0D4D517F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b="1" dirty="0"/>
              <a:t>SDG 7: Ensure Access to Affordable, Reliable, Sustainable and Modern Energy for All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DCA85-7B05-4E6B-AF8A-0CCED9D9B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There are two dimensions to the relationship between access to energy and health – direct and indirect</a:t>
            </a:r>
          </a:p>
          <a:p>
            <a:r>
              <a:rPr lang="en-US" sz="2800" dirty="0"/>
              <a:t>How does SDG 7 addresses challenges related to ensuring access to affordable and sustainable energy for all? </a:t>
            </a:r>
          </a:p>
          <a:p>
            <a:r>
              <a:rPr lang="en-US" sz="2800" dirty="0"/>
              <a:t>Are the measures enumerated by SDG 7 adequate</a:t>
            </a:r>
            <a:r>
              <a:rPr lang="en-US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7371698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4258</TotalTime>
  <Words>537</Words>
  <Application>Microsoft Office PowerPoint</Application>
  <PresentationFormat>Widescreen</PresentationFormat>
  <Paragraphs>53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Trebuchet MS</vt:lpstr>
      <vt:lpstr>Wingdings 3</vt:lpstr>
      <vt:lpstr>Facet</vt:lpstr>
      <vt:lpstr>Nexus between the Sustainable Development Goals (SDGs) and Health  </vt:lpstr>
      <vt:lpstr>INTRODUCTION </vt:lpstr>
      <vt:lpstr> SDG 1: End Poverty in All its Forms Everywhere </vt:lpstr>
      <vt:lpstr>SDG 2: End Hunger, Achieve Food Security and Improved Nutrition and Promote Sustainable Agriculture  </vt:lpstr>
      <vt:lpstr> SDG 3: Ensure Healthy Lives and Promote Well-Being for All at All Ages  </vt:lpstr>
      <vt:lpstr>Goal 4. Ensure Inclusive and Equitable Quality Education and Promote Lifelong Learning Opportunities for All </vt:lpstr>
      <vt:lpstr>SDG 5: Achieve Gender Equality and Empower all Women and Girls </vt:lpstr>
      <vt:lpstr>SDG 6: Ensure Availability and Sustainable Management of Water and Sanitation for All  </vt:lpstr>
      <vt:lpstr>SDG 7: Ensure Access to Affordable, Reliable, Sustainable and Modern Energy for All   </vt:lpstr>
      <vt:lpstr>SDG 8: Promote Sustained, Inclusive and Sustainable Economic Growth, Full and Productive Employment and Decent Work for All    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h3africa: an african exemplar?T</dc:title>
  <dc:creator>Obiajulu Nnamuchi</dc:creator>
  <cp:lastModifiedBy>Windows User</cp:lastModifiedBy>
  <cp:revision>68</cp:revision>
  <dcterms:created xsi:type="dcterms:W3CDTF">2016-09-11T03:42:42Z</dcterms:created>
  <dcterms:modified xsi:type="dcterms:W3CDTF">2018-06-29T07:33:51Z</dcterms:modified>
</cp:coreProperties>
</file>