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79" r:id="rId3"/>
    <p:sldId id="280" r:id="rId4"/>
    <p:sldId id="272" r:id="rId5"/>
    <p:sldId id="274" r:id="rId6"/>
    <p:sldId id="275" r:id="rId7"/>
    <p:sldId id="273" r:id="rId8"/>
    <p:sldId id="286" r:id="rId9"/>
    <p:sldId id="276" r:id="rId10"/>
    <p:sldId id="264" r:id="rId11"/>
    <p:sldId id="265" r:id="rId12"/>
    <p:sldId id="271" r:id="rId13"/>
    <p:sldId id="266" r:id="rId14"/>
    <p:sldId id="268" r:id="rId15"/>
    <p:sldId id="277" r:id="rId16"/>
    <p:sldId id="269" r:id="rId17"/>
    <p:sldId id="270" r:id="rId18"/>
    <p:sldId id="260" r:id="rId19"/>
    <p:sldId id="282" r:id="rId20"/>
    <p:sldId id="261" r:id="rId21"/>
    <p:sldId id="281" r:id="rId22"/>
    <p:sldId id="285" r:id="rId23"/>
    <p:sldId id="284" r:id="rId24"/>
    <p:sldId id="28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830" autoAdjust="0"/>
    <p:restoredTop sz="79424" autoAdjust="0"/>
  </p:normalViewPr>
  <p:slideViewPr>
    <p:cSldViewPr>
      <p:cViewPr varScale="1">
        <p:scale>
          <a:sx n="58" d="100"/>
          <a:sy n="58" d="100"/>
        </p:scale>
        <p:origin x="110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582642-5A0E-405F-9B51-0DD55B179EAE}" type="datetimeFigureOut">
              <a:rPr lang="en-US" smtClean="0"/>
              <a:t>6/28/2018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D5438C-8B7E-4DF6-9EAF-5E75C5C9EC4A}" type="slidenum">
              <a:rPr lang="en-US" smtClean="0"/>
              <a:t>‹#›</a:t>
            </a:fld>
            <a:endParaRPr lang="en-US"/>
          </a:p>
        </p:txBody>
      </p:sp>
    </p:spTree>
    <p:extLst>
      <p:ext uri="{BB962C8B-B14F-4D97-AF65-F5344CB8AC3E}">
        <p14:creationId xmlns:p14="http://schemas.microsoft.com/office/powerpoint/2010/main" val="812519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5438C-8B7E-4DF6-9EAF-5E75C5C9EC4A}" type="slidenum">
              <a:rPr lang="en-US" smtClean="0"/>
              <a:t>1</a:t>
            </a:fld>
            <a:endParaRPr lang="en-US"/>
          </a:p>
        </p:txBody>
      </p:sp>
    </p:spTree>
    <p:extLst>
      <p:ext uri="{BB962C8B-B14F-4D97-AF65-F5344CB8AC3E}">
        <p14:creationId xmlns:p14="http://schemas.microsoft.com/office/powerpoint/2010/main" val="4165036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Child marriage in Uganda</a:t>
            </a:r>
            <a:r>
              <a:rPr lang="en-US" baseline="0" dirty="0" smtClean="0"/>
              <a:t> – in Northern Uganda (ending bride price) – link to South Sudan to make such </a:t>
            </a:r>
            <a:r>
              <a:rPr lang="en-US" baseline="0" smtClean="0"/>
              <a:t>a decision; </a:t>
            </a:r>
            <a:endParaRPr lang="en-US"/>
          </a:p>
        </p:txBody>
      </p:sp>
      <p:sp>
        <p:nvSpPr>
          <p:cNvPr id="4" name="Slide Number Placeholder 3"/>
          <p:cNvSpPr>
            <a:spLocks noGrp="1"/>
          </p:cNvSpPr>
          <p:nvPr>
            <p:ph type="sldNum" sz="quarter" idx="10"/>
          </p:nvPr>
        </p:nvSpPr>
        <p:spPr/>
        <p:txBody>
          <a:bodyPr/>
          <a:lstStyle/>
          <a:p>
            <a:fld id="{29D5438C-8B7E-4DF6-9EAF-5E75C5C9EC4A}" type="slidenum">
              <a:rPr lang="en-US" smtClean="0"/>
              <a:t>23</a:t>
            </a:fld>
            <a:endParaRPr lang="en-US"/>
          </a:p>
        </p:txBody>
      </p:sp>
    </p:spTree>
    <p:extLst>
      <p:ext uri="{BB962C8B-B14F-4D97-AF65-F5344CB8AC3E}">
        <p14:creationId xmlns:p14="http://schemas.microsoft.com/office/powerpoint/2010/main" val="380500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Strategic themes:</a:t>
            </a:r>
          </a:p>
          <a:p>
            <a:pPr marL="171450" indent="-171450">
              <a:buFont typeface="Arial" pitchFamily="34" charset="0"/>
              <a:buChar char="•"/>
            </a:pPr>
            <a:r>
              <a:rPr lang="en-US" dirty="0" smtClean="0"/>
              <a:t>Challenging violence against women and girls</a:t>
            </a:r>
            <a:r>
              <a:rPr lang="en-US" baseline="0" dirty="0" smtClean="0"/>
              <a:t> </a:t>
            </a:r>
            <a:r>
              <a:rPr lang="en-US" dirty="0" smtClean="0"/>
              <a:t>especially in sexual exploitation in conflict &amp; post-conflict situations.</a:t>
            </a:r>
          </a:p>
          <a:p>
            <a:pPr marL="171450" indent="-171450">
              <a:buFont typeface="Arial" pitchFamily="34" charset="0"/>
              <a:buChar char="•"/>
            </a:pPr>
            <a:r>
              <a:rPr lang="en-US" dirty="0" smtClean="0"/>
              <a:t>Combating trafficking of women and girls in the Horn;</a:t>
            </a:r>
          </a:p>
          <a:p>
            <a:pPr marL="171450" indent="-171450">
              <a:buFont typeface="Arial" pitchFamily="34" charset="0"/>
              <a:buChar char="•"/>
            </a:pPr>
            <a:r>
              <a:rPr lang="en-US" dirty="0" smtClean="0"/>
              <a:t>Strengthening women’s access to justice</a:t>
            </a:r>
          </a:p>
          <a:p>
            <a:pPr marL="171450" indent="-171450">
              <a:buFont typeface="Arial" pitchFamily="34" charset="0"/>
              <a:buChar char="•"/>
            </a:pPr>
            <a:r>
              <a:rPr lang="en-US" dirty="0" smtClean="0"/>
              <a:t>Transforming negative, harmful religious &amp; cultural dogma</a:t>
            </a:r>
          </a:p>
          <a:p>
            <a:pPr marL="171450" indent="-171450">
              <a:buFont typeface="Arial" pitchFamily="34" charset="0"/>
              <a:buChar char="•"/>
            </a:pPr>
            <a:r>
              <a:rPr lang="en-US" dirty="0" smtClean="0"/>
              <a:t>Building inclusive women’s movements</a:t>
            </a:r>
            <a:r>
              <a:rPr lang="en-US" baseline="0" dirty="0" smtClean="0"/>
              <a:t> a</a:t>
            </a:r>
            <a:r>
              <a:rPr lang="en-US" dirty="0" smtClean="0"/>
              <a:t>s agents of Women human rights defenders (WHRD)</a:t>
            </a:r>
          </a:p>
          <a:p>
            <a:pPr marL="171450" indent="-171450">
              <a:buFont typeface="Arial" pitchFamily="34" charset="0"/>
              <a:buChar char="•"/>
            </a:pPr>
            <a:r>
              <a:rPr lang="en-US" dirty="0" smtClean="0"/>
              <a:t>Empowering women economically</a:t>
            </a:r>
            <a:r>
              <a:rPr lang="en-US" baseline="0" dirty="0" smtClean="0"/>
              <a:t> t</a:t>
            </a:r>
            <a:r>
              <a:rPr lang="en-US" dirty="0" smtClean="0"/>
              <a:t>owards the realization of Economic, Social and Cultural Rights (ESCR) in the informal sector</a:t>
            </a:r>
          </a:p>
        </p:txBody>
      </p:sp>
      <p:sp>
        <p:nvSpPr>
          <p:cNvPr id="4" name="Slide Number Placeholder 3"/>
          <p:cNvSpPr>
            <a:spLocks noGrp="1"/>
          </p:cNvSpPr>
          <p:nvPr>
            <p:ph type="sldNum" sz="quarter" idx="10"/>
          </p:nvPr>
        </p:nvSpPr>
        <p:spPr/>
        <p:txBody>
          <a:bodyPr/>
          <a:lstStyle/>
          <a:p>
            <a:fld id="{29D5438C-8B7E-4DF6-9EAF-5E75C5C9EC4A}" type="slidenum">
              <a:rPr lang="en-US" smtClean="0"/>
              <a:t>3</a:t>
            </a:fld>
            <a:endParaRPr lang="en-US"/>
          </a:p>
        </p:txBody>
      </p:sp>
    </p:spTree>
    <p:extLst>
      <p:ext uri="{BB962C8B-B14F-4D97-AF65-F5344CB8AC3E}">
        <p14:creationId xmlns:p14="http://schemas.microsoft.com/office/powerpoint/2010/main" val="1828891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a:p>
            <a:r>
              <a:rPr lang="en-US" b="1" dirty="0" smtClean="0"/>
              <a:t>Prevalent forms of VAWG in the Horn of Africa (Common</a:t>
            </a:r>
            <a:r>
              <a:rPr lang="en-US" b="1" baseline="0" dirty="0" smtClean="0"/>
              <a:t> in Ethiopia, Sudan, Somalia and  South Sudan) – </a:t>
            </a:r>
          </a:p>
          <a:p>
            <a:endParaRPr lang="en-US" b="1" dirty="0" smtClean="0"/>
          </a:p>
          <a:p>
            <a:r>
              <a:rPr lang="en-US" b="1" dirty="0" smtClean="0"/>
              <a:t>Falling through the cracks (customary</a:t>
            </a:r>
            <a:r>
              <a:rPr lang="en-US" b="1" baseline="0" dirty="0" smtClean="0"/>
              <a:t> law is still dominating / reference for relations)</a:t>
            </a:r>
            <a:endParaRPr lang="en-US" b="1" dirty="0" smtClean="0"/>
          </a:p>
          <a:p>
            <a:r>
              <a:rPr lang="en-US" b="1" dirty="0" smtClean="0"/>
              <a:t>Key statistic</a:t>
            </a:r>
            <a:r>
              <a:rPr lang="en-US" dirty="0" smtClean="0"/>
              <a:t>: 52% of girls in South Sudan are married before their 18th birthday</a:t>
            </a:r>
          </a:p>
          <a:p>
            <a:r>
              <a:rPr lang="en-US" dirty="0" smtClean="0"/>
              <a:t>The commodification</a:t>
            </a:r>
            <a:r>
              <a:rPr lang="en-US" baseline="0" dirty="0" smtClean="0"/>
              <a:t> of the institution dowry is linked to the commodification of women who are considered as goods for exchange; </a:t>
            </a:r>
          </a:p>
          <a:p>
            <a:r>
              <a:rPr lang="en-US" baseline="0" dirty="0" smtClean="0"/>
              <a:t>Dowry exchange is considered an important social function as a symbol of wealth and status: Community outreach needs to be conducted in the promotion of the notion that dowry is symbolic and not cash-oriented. </a:t>
            </a:r>
          </a:p>
          <a:p>
            <a:r>
              <a:rPr lang="en-US" baseline="0" dirty="0" smtClean="0"/>
              <a:t>Responses to sexual violence against women and girls are determined in part by their bride wealth value. The rape of an older girl may be </a:t>
            </a:r>
            <a:r>
              <a:rPr lang="en-US" baseline="0" dirty="0" err="1" smtClean="0"/>
              <a:t>undeemed</a:t>
            </a:r>
            <a:r>
              <a:rPr lang="en-US" baseline="0" dirty="0" smtClean="0"/>
              <a:t> unworthy of compensation or pursuit of justice, compared to the rape of a younger girl – which is considered a greater “crime” </a:t>
            </a:r>
          </a:p>
        </p:txBody>
      </p:sp>
      <p:sp>
        <p:nvSpPr>
          <p:cNvPr id="4" name="Slide Number Placeholder 3"/>
          <p:cNvSpPr>
            <a:spLocks noGrp="1"/>
          </p:cNvSpPr>
          <p:nvPr>
            <p:ph type="sldNum" sz="quarter" idx="10"/>
          </p:nvPr>
        </p:nvSpPr>
        <p:spPr/>
        <p:txBody>
          <a:bodyPr/>
          <a:lstStyle/>
          <a:p>
            <a:fld id="{29D5438C-8B7E-4DF6-9EAF-5E75C5C9EC4A}" type="slidenum">
              <a:rPr lang="en-US" smtClean="0"/>
              <a:t>4</a:t>
            </a:fld>
            <a:endParaRPr lang="en-US"/>
          </a:p>
        </p:txBody>
      </p:sp>
    </p:spTree>
    <p:extLst>
      <p:ext uri="{BB962C8B-B14F-4D97-AF65-F5344CB8AC3E}">
        <p14:creationId xmlns:p14="http://schemas.microsoft.com/office/powerpoint/2010/main" val="3860043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Cambria" pitchFamily="18" charset="0"/>
              </a:rPr>
              <a:t>For #1:</a:t>
            </a:r>
            <a:r>
              <a:rPr lang="en-US" sz="1200" baseline="0" dirty="0" smtClean="0">
                <a:latin typeface="Cambria" pitchFamily="18" charset="0"/>
              </a:rPr>
              <a:t> </a:t>
            </a:r>
            <a:r>
              <a:rPr lang="en-US" sz="1200" dirty="0" smtClean="0">
                <a:latin typeface="Cambria" pitchFamily="18" charset="0"/>
              </a:rPr>
              <a:t>Deep cultural prejudices have continued to undermine men’s ability, efforts and willingness to become allies in anti-violence initiatives in curbing child marriages in the country;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#3: </a:t>
            </a:r>
            <a:r>
              <a:rPr lang="en-US" sz="1200" dirty="0" smtClean="0">
                <a:latin typeface="Cambria" pitchFamily="18" charset="0"/>
              </a:rPr>
              <a:t>Women in nomadic communities who resist forced marriages may be outcast from the community</a:t>
            </a:r>
          </a:p>
          <a:p>
            <a:r>
              <a:rPr lang="en-US" dirty="0" smtClean="0"/>
              <a:t>#4: In Somalia’s patriarchal and clan-based society, men occupy positions of dominance and authority and are often positioned such that they can protect against, permit or perpetrate abuse. The lack of a formal legal framework combined with customary law, Shari’a law and statutory law ensures SGBV survivors do not have access to justice. </a:t>
            </a:r>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5</a:t>
            </a:fld>
            <a:endParaRPr lang="en-US"/>
          </a:p>
        </p:txBody>
      </p:sp>
    </p:spTree>
    <p:extLst>
      <p:ext uri="{BB962C8B-B14F-4D97-AF65-F5344CB8AC3E}">
        <p14:creationId xmlns:p14="http://schemas.microsoft.com/office/powerpoint/2010/main" val="319176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Based on SIHA’s experience (Gender and Bombardment) – under Sudan Consortium website because of the nature of our work in the country </a:t>
            </a:r>
          </a:p>
          <a:p>
            <a:r>
              <a:rPr lang="en-US" baseline="0" dirty="0" smtClean="0"/>
              <a:t>Patriarchal social structures in addition to politics, conflict and religion have left women’s voices absent from exercising their rights and enjoying equality; </a:t>
            </a:r>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7</a:t>
            </a:fld>
            <a:endParaRPr lang="en-US"/>
          </a:p>
        </p:txBody>
      </p:sp>
    </p:spTree>
    <p:extLst>
      <p:ext uri="{BB962C8B-B14F-4D97-AF65-F5344CB8AC3E}">
        <p14:creationId xmlns:p14="http://schemas.microsoft.com/office/powerpoint/2010/main" val="1676663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 as Allies.</a:t>
            </a:r>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9</a:t>
            </a:fld>
            <a:endParaRPr lang="en-US"/>
          </a:p>
        </p:txBody>
      </p:sp>
    </p:spTree>
    <p:extLst>
      <p:ext uri="{BB962C8B-B14F-4D97-AF65-F5344CB8AC3E}">
        <p14:creationId xmlns:p14="http://schemas.microsoft.com/office/powerpoint/2010/main" val="3474922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#1: Another element in the law that enables Noura’s victimization is that a woman is not permitted to marry of her own preference, and if she does, her male guardian has the right to cancel the contract.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#2:</a:t>
            </a:r>
            <a:r>
              <a:rPr lang="en-US" baseline="0" dirty="0" smtClean="0"/>
              <a:t> </a:t>
            </a:r>
            <a:r>
              <a:rPr lang="en-US" sz="1200" dirty="0" smtClean="0">
                <a:latin typeface="Cambria" pitchFamily="18" charset="0"/>
              </a:rPr>
              <a:t>However, this is a clear contravention to the 1989 UN Convention on the Rights of the Child, which was ratified by Sudan in 1990, which forbids marriage under the age of 18 and must thus be addressed seriously. In Noura’s case she was initially about to be married off to the man at the age of 15 or 16, upon which she ran away to her aunt.</a:t>
            </a:r>
          </a:p>
          <a:p>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20</a:t>
            </a:fld>
            <a:endParaRPr lang="en-US"/>
          </a:p>
        </p:txBody>
      </p:sp>
    </p:spTree>
    <p:extLst>
      <p:ext uri="{BB962C8B-B14F-4D97-AF65-F5344CB8AC3E}">
        <p14:creationId xmlns:p14="http://schemas.microsoft.com/office/powerpoint/2010/main" val="962537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50000"/>
              </a:lnSpc>
            </a:pPr>
            <a:r>
              <a:rPr lang="en-US" sz="1800" b="1" dirty="0" smtClean="0">
                <a:latin typeface="Cambria" pitchFamily="18" charset="0"/>
              </a:rPr>
              <a:t>Much-needed Response</a:t>
            </a:r>
          </a:p>
          <a:p>
            <a:pPr algn="just">
              <a:lnSpc>
                <a:spcPct val="150000"/>
              </a:lnSpc>
            </a:pPr>
            <a:endParaRPr lang="en-US" sz="1800" b="1" dirty="0" smtClean="0">
              <a:latin typeface="Cambria" pitchFamily="18" charset="0"/>
            </a:endParaRPr>
          </a:p>
          <a:p>
            <a:pPr algn="just">
              <a:lnSpc>
                <a:spcPct val="150000"/>
              </a:lnSpc>
            </a:pPr>
            <a:r>
              <a:rPr lang="en-US" sz="1600" dirty="0" smtClean="0">
                <a:latin typeface="Cambria" pitchFamily="18" charset="0"/>
              </a:rPr>
              <a:t>The Sudanese government needs to conform the country’s personal laws to international obligations and to immediately ban and criminalize the granting of marriage licenses for girls under the age of 18;</a:t>
            </a:r>
          </a:p>
          <a:p>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21</a:t>
            </a:fld>
            <a:endParaRPr lang="en-US"/>
          </a:p>
        </p:txBody>
      </p:sp>
    </p:spTree>
    <p:extLst>
      <p:ext uri="{BB962C8B-B14F-4D97-AF65-F5344CB8AC3E}">
        <p14:creationId xmlns:p14="http://schemas.microsoft.com/office/powerpoint/2010/main" val="1809805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Noura is still being punished for being forcefully married and raped. No changes are expected to occur in Sudan’s personal status law imposing guardianship (</a:t>
            </a:r>
            <a:r>
              <a:rPr lang="en-US" i="1" dirty="0" err="1" smtClean="0"/>
              <a:t>wilayah</a:t>
            </a:r>
            <a:r>
              <a:rPr lang="en-US" dirty="0" smtClean="0"/>
              <a:t>) on women and girls’ decisions of marriage. Despite the fact that Sudan is a signatory to the Convention on the Rights of Children, the Sudan Personal Status Law allows girls to be married as of age 10 years. </a:t>
            </a:r>
          </a:p>
          <a:p>
            <a:r>
              <a:rPr lang="en-US" dirty="0" smtClean="0"/>
              <a:t>The Sudanese Personal Status Law emerges as demeaning to the identity of women and girls presenting them as inferior, unable to survive, decide and manage their lives without oversight from men.</a:t>
            </a:r>
            <a:endParaRPr lang="en-US" dirty="0"/>
          </a:p>
        </p:txBody>
      </p:sp>
      <p:sp>
        <p:nvSpPr>
          <p:cNvPr id="4" name="Slide Number Placeholder 3"/>
          <p:cNvSpPr>
            <a:spLocks noGrp="1"/>
          </p:cNvSpPr>
          <p:nvPr>
            <p:ph type="sldNum" sz="quarter" idx="10"/>
          </p:nvPr>
        </p:nvSpPr>
        <p:spPr/>
        <p:txBody>
          <a:bodyPr/>
          <a:lstStyle/>
          <a:p>
            <a:fld id="{29D5438C-8B7E-4DF6-9EAF-5E75C5C9EC4A}" type="slidenum">
              <a:rPr lang="en-US" smtClean="0"/>
              <a:t>22</a:t>
            </a:fld>
            <a:endParaRPr lang="en-US"/>
          </a:p>
        </p:txBody>
      </p:sp>
    </p:spTree>
    <p:extLst>
      <p:ext uri="{BB962C8B-B14F-4D97-AF65-F5344CB8AC3E}">
        <p14:creationId xmlns:p14="http://schemas.microsoft.com/office/powerpoint/2010/main" val="1565192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210143C-2A10-464E-A30A-B0FAEBCC4A0A}" type="datetime1">
              <a:rPr lang="en-US" smtClean="0"/>
              <a:t>6/28/2018</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SIHA Network</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F8CB3433-D58D-4DF0-ADAB-0077A718E4DD}"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6B0FF1-CBF6-4020-BC21-49C8B00B3D7C}" type="datetime1">
              <a:rPr lang="en-US" smtClean="0"/>
              <a:t>6/28/2018</a:t>
            </a:fld>
            <a:endParaRPr lang="en-US"/>
          </a:p>
        </p:txBody>
      </p:sp>
      <p:sp>
        <p:nvSpPr>
          <p:cNvPr id="5" name="Footer Placeholder 4"/>
          <p:cNvSpPr>
            <a:spLocks noGrp="1"/>
          </p:cNvSpPr>
          <p:nvPr>
            <p:ph type="ftr" sz="quarter" idx="11"/>
          </p:nvPr>
        </p:nvSpPr>
        <p:spPr/>
        <p:txBody>
          <a:bodyPr/>
          <a:lstStyle/>
          <a:p>
            <a:r>
              <a:rPr lang="en-US" smtClean="0"/>
              <a:t>SIHA Network</a:t>
            </a:r>
            <a:endParaRPr lang="en-US"/>
          </a:p>
        </p:txBody>
      </p:sp>
      <p:sp>
        <p:nvSpPr>
          <p:cNvPr id="6" name="Slide Number Placeholder 5"/>
          <p:cNvSpPr>
            <a:spLocks noGrp="1"/>
          </p:cNvSpPr>
          <p:nvPr>
            <p:ph type="sldNum" sz="quarter" idx="12"/>
          </p:nvPr>
        </p:nvSpPr>
        <p:spPr/>
        <p:txBody>
          <a:bodyPr/>
          <a:lstStyle/>
          <a:p>
            <a:fld id="{F8CB3433-D58D-4DF0-ADAB-0077A718E4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5ADE79-C7D5-4524-9604-8BA7E6E3BE7D}" type="datetime1">
              <a:rPr lang="en-US" smtClean="0"/>
              <a:t>6/28/2018</a:t>
            </a:fld>
            <a:endParaRPr lang="en-US"/>
          </a:p>
        </p:txBody>
      </p:sp>
      <p:sp>
        <p:nvSpPr>
          <p:cNvPr id="5" name="Footer Placeholder 4"/>
          <p:cNvSpPr>
            <a:spLocks noGrp="1"/>
          </p:cNvSpPr>
          <p:nvPr>
            <p:ph type="ftr" sz="quarter" idx="11"/>
          </p:nvPr>
        </p:nvSpPr>
        <p:spPr/>
        <p:txBody>
          <a:bodyPr/>
          <a:lstStyle/>
          <a:p>
            <a:r>
              <a:rPr lang="en-US" smtClean="0"/>
              <a:t>SIHA Network</a:t>
            </a:r>
            <a:endParaRPr lang="en-US"/>
          </a:p>
        </p:txBody>
      </p:sp>
      <p:sp>
        <p:nvSpPr>
          <p:cNvPr id="6" name="Slide Number Placeholder 5"/>
          <p:cNvSpPr>
            <a:spLocks noGrp="1"/>
          </p:cNvSpPr>
          <p:nvPr>
            <p:ph type="sldNum" sz="quarter" idx="12"/>
          </p:nvPr>
        </p:nvSpPr>
        <p:spPr/>
        <p:txBody>
          <a:bodyPr/>
          <a:lstStyle/>
          <a:p>
            <a:fld id="{F8CB3433-D58D-4DF0-ADAB-0077A718E4DD}"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588782F-43E9-446C-83BA-10A8A5691667}" type="datetime1">
              <a:rPr lang="en-US" smtClean="0"/>
              <a:t>6/28/2018</a:t>
            </a:fld>
            <a:endParaRPr lang="en-US"/>
          </a:p>
        </p:txBody>
      </p:sp>
      <p:sp>
        <p:nvSpPr>
          <p:cNvPr id="5" name="Footer Placeholder 4"/>
          <p:cNvSpPr>
            <a:spLocks noGrp="1"/>
          </p:cNvSpPr>
          <p:nvPr>
            <p:ph type="ftr" sz="quarter" idx="11"/>
          </p:nvPr>
        </p:nvSpPr>
        <p:spPr/>
        <p:txBody>
          <a:bodyPr/>
          <a:lstStyle/>
          <a:p>
            <a:r>
              <a:rPr lang="en-US" smtClean="0"/>
              <a:t>SIHA Network</a:t>
            </a:r>
            <a:endParaRPr lang="en-US"/>
          </a:p>
        </p:txBody>
      </p:sp>
      <p:sp>
        <p:nvSpPr>
          <p:cNvPr id="6" name="Slide Number Placeholder 5"/>
          <p:cNvSpPr>
            <a:spLocks noGrp="1"/>
          </p:cNvSpPr>
          <p:nvPr>
            <p:ph type="sldNum" sz="quarter" idx="12"/>
          </p:nvPr>
        </p:nvSpPr>
        <p:spPr/>
        <p:txBody>
          <a:bodyPr/>
          <a:lstStyle/>
          <a:p>
            <a:fld id="{F8CB3433-D58D-4DF0-ADAB-0077A718E4DD}"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23C31137-2581-4DDB-8DB8-0531D2B34908}" type="datetime1">
              <a:rPr lang="en-US" smtClean="0"/>
              <a:t>6/28/2018</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SIHA Network</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F8CB3433-D58D-4DF0-ADAB-0077A718E4DD}"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3DC495C-3A2F-450D-94B9-BAAFB69CC17A}" type="datetime1">
              <a:rPr lang="en-US" smtClean="0"/>
              <a:t>6/28/2018</a:t>
            </a:fld>
            <a:endParaRPr lang="en-US"/>
          </a:p>
        </p:txBody>
      </p:sp>
      <p:sp>
        <p:nvSpPr>
          <p:cNvPr id="6" name="Footer Placeholder 5"/>
          <p:cNvSpPr>
            <a:spLocks noGrp="1"/>
          </p:cNvSpPr>
          <p:nvPr>
            <p:ph type="ftr" sz="quarter" idx="11"/>
          </p:nvPr>
        </p:nvSpPr>
        <p:spPr/>
        <p:txBody>
          <a:bodyPr/>
          <a:lstStyle/>
          <a:p>
            <a:r>
              <a:rPr lang="en-US" smtClean="0"/>
              <a:t>SIHA Network</a:t>
            </a:r>
            <a:endParaRPr lang="en-US"/>
          </a:p>
        </p:txBody>
      </p:sp>
      <p:sp>
        <p:nvSpPr>
          <p:cNvPr id="7" name="Slide Number Placeholder 6"/>
          <p:cNvSpPr>
            <a:spLocks noGrp="1"/>
          </p:cNvSpPr>
          <p:nvPr>
            <p:ph type="sldNum" sz="quarter" idx="12"/>
          </p:nvPr>
        </p:nvSpPr>
        <p:spPr/>
        <p:txBody>
          <a:bodyPr/>
          <a:lstStyle/>
          <a:p>
            <a:fld id="{F8CB3433-D58D-4DF0-ADAB-0077A718E4DD}"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D218920-308B-446F-A972-5476DBF6A709}" type="datetime1">
              <a:rPr lang="en-US" smtClean="0"/>
              <a:t>6/28/2018</a:t>
            </a:fld>
            <a:endParaRPr lang="en-US"/>
          </a:p>
        </p:txBody>
      </p:sp>
      <p:sp>
        <p:nvSpPr>
          <p:cNvPr id="8" name="Footer Placeholder 7"/>
          <p:cNvSpPr>
            <a:spLocks noGrp="1"/>
          </p:cNvSpPr>
          <p:nvPr>
            <p:ph type="ftr" sz="quarter" idx="11"/>
          </p:nvPr>
        </p:nvSpPr>
        <p:spPr/>
        <p:txBody>
          <a:bodyPr/>
          <a:lstStyle/>
          <a:p>
            <a:r>
              <a:rPr lang="en-US" smtClean="0"/>
              <a:t>SIHA Network</a:t>
            </a:r>
            <a:endParaRPr lang="en-US"/>
          </a:p>
        </p:txBody>
      </p:sp>
      <p:sp>
        <p:nvSpPr>
          <p:cNvPr id="9" name="Slide Number Placeholder 8"/>
          <p:cNvSpPr>
            <a:spLocks noGrp="1"/>
          </p:cNvSpPr>
          <p:nvPr>
            <p:ph type="sldNum" sz="quarter" idx="12"/>
          </p:nvPr>
        </p:nvSpPr>
        <p:spPr/>
        <p:txBody>
          <a:bodyPr/>
          <a:lstStyle/>
          <a:p>
            <a:fld id="{F8CB3433-D58D-4DF0-ADAB-0077A718E4DD}"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E060B-5447-48AD-A914-798C591C542F}" type="datetime1">
              <a:rPr lang="en-US" smtClean="0"/>
              <a:t>6/28/2018</a:t>
            </a:fld>
            <a:endParaRPr lang="en-US"/>
          </a:p>
        </p:txBody>
      </p:sp>
      <p:sp>
        <p:nvSpPr>
          <p:cNvPr id="4" name="Footer Placeholder 3"/>
          <p:cNvSpPr>
            <a:spLocks noGrp="1"/>
          </p:cNvSpPr>
          <p:nvPr>
            <p:ph type="ftr" sz="quarter" idx="11"/>
          </p:nvPr>
        </p:nvSpPr>
        <p:spPr/>
        <p:txBody>
          <a:bodyPr/>
          <a:lstStyle/>
          <a:p>
            <a:r>
              <a:rPr lang="en-US" smtClean="0"/>
              <a:t>SIHA Network</a:t>
            </a:r>
            <a:endParaRPr lang="en-US"/>
          </a:p>
        </p:txBody>
      </p:sp>
      <p:sp>
        <p:nvSpPr>
          <p:cNvPr id="5" name="Slide Number Placeholder 4"/>
          <p:cNvSpPr>
            <a:spLocks noGrp="1"/>
          </p:cNvSpPr>
          <p:nvPr>
            <p:ph type="sldNum" sz="quarter" idx="12"/>
          </p:nvPr>
        </p:nvSpPr>
        <p:spPr/>
        <p:txBody>
          <a:bodyPr/>
          <a:lstStyle/>
          <a:p>
            <a:fld id="{F8CB3433-D58D-4DF0-ADAB-0077A718E4DD}"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BB2AD-DA4A-4501-8B5C-DC90A85455C9}" type="datetime1">
              <a:rPr lang="en-US" smtClean="0"/>
              <a:t>6/28/2018</a:t>
            </a:fld>
            <a:endParaRPr lang="en-US"/>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Slide Number Placeholder 3"/>
          <p:cNvSpPr>
            <a:spLocks noGrp="1"/>
          </p:cNvSpPr>
          <p:nvPr>
            <p:ph type="sldNum" sz="quarter" idx="12"/>
          </p:nvPr>
        </p:nvSpPr>
        <p:spPr/>
        <p:txBody>
          <a:bodyPr/>
          <a:lstStyle/>
          <a:p>
            <a:fld id="{F8CB3433-D58D-4DF0-ADAB-0077A718E4DD}"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99F115-F39F-45E2-9CF2-3E9BAFDA0313}" type="datetime1">
              <a:rPr lang="en-US" smtClean="0"/>
              <a:t>6/28/2018</a:t>
            </a:fld>
            <a:endParaRPr lang="en-US"/>
          </a:p>
        </p:txBody>
      </p:sp>
      <p:sp>
        <p:nvSpPr>
          <p:cNvPr id="6" name="Footer Placeholder 5"/>
          <p:cNvSpPr>
            <a:spLocks noGrp="1"/>
          </p:cNvSpPr>
          <p:nvPr>
            <p:ph type="ftr" sz="quarter" idx="11"/>
          </p:nvPr>
        </p:nvSpPr>
        <p:spPr/>
        <p:txBody>
          <a:bodyPr/>
          <a:lstStyle/>
          <a:p>
            <a:r>
              <a:rPr lang="en-US" smtClean="0"/>
              <a:t>SIHA Network</a:t>
            </a:r>
            <a:endParaRPr lang="en-US"/>
          </a:p>
        </p:txBody>
      </p:sp>
      <p:sp>
        <p:nvSpPr>
          <p:cNvPr id="7" name="Slide Number Placeholder 6"/>
          <p:cNvSpPr>
            <a:spLocks noGrp="1"/>
          </p:cNvSpPr>
          <p:nvPr>
            <p:ph type="sldNum" sz="quarter" idx="12"/>
          </p:nvPr>
        </p:nvSpPr>
        <p:spPr/>
        <p:txBody>
          <a:bodyPr/>
          <a:lstStyle/>
          <a:p>
            <a:fld id="{F8CB3433-D58D-4DF0-ADAB-0077A718E4DD}"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CFEE56-79A0-4973-8D53-F15CF5E72D4E}" type="datetime1">
              <a:rPr lang="en-US" smtClean="0"/>
              <a:t>6/28/2018</a:t>
            </a:fld>
            <a:endParaRPr lang="en-US"/>
          </a:p>
        </p:txBody>
      </p:sp>
      <p:sp>
        <p:nvSpPr>
          <p:cNvPr id="6" name="Footer Placeholder 5"/>
          <p:cNvSpPr>
            <a:spLocks noGrp="1"/>
          </p:cNvSpPr>
          <p:nvPr>
            <p:ph type="ftr" sz="quarter" idx="11"/>
          </p:nvPr>
        </p:nvSpPr>
        <p:spPr/>
        <p:txBody>
          <a:bodyPr/>
          <a:lstStyle/>
          <a:p>
            <a:r>
              <a:rPr lang="en-US" smtClean="0"/>
              <a:t>SIHA Network</a:t>
            </a:r>
            <a:endParaRPr lang="en-US"/>
          </a:p>
        </p:txBody>
      </p:sp>
      <p:sp>
        <p:nvSpPr>
          <p:cNvPr id="7" name="Slide Number Placeholder 6"/>
          <p:cNvSpPr>
            <a:spLocks noGrp="1"/>
          </p:cNvSpPr>
          <p:nvPr>
            <p:ph type="sldNum" sz="quarter" idx="12"/>
          </p:nvPr>
        </p:nvSpPr>
        <p:spPr/>
        <p:txBody>
          <a:bodyPr/>
          <a:lstStyle/>
          <a:p>
            <a:fld id="{F8CB3433-D58D-4DF0-ADAB-0077A718E4DD}"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
            <a:lum/>
          </a:blip>
          <a:srcRect/>
          <a:stretch>
            <a:fillRect t="-17000" b="-17000"/>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7B4A5B0-B8FF-438E-A577-453748221F3A}" type="datetime1">
              <a:rPr lang="en-US" smtClean="0"/>
              <a:t>6/28/2018</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SIHA Network</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F8CB3433-D58D-4DF0-ADAB-0077A718E4DD}"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400" b="1" dirty="0" smtClean="0"/>
              <a:t>STRATEGIES FOR ENDING CHILD MARRIAGE IN THE HORN OF AFRICA</a:t>
            </a:r>
            <a:endParaRPr lang="en-US" sz="2400" b="1" dirty="0"/>
          </a:p>
        </p:txBody>
      </p:sp>
      <p:sp>
        <p:nvSpPr>
          <p:cNvPr id="3" name="Subtitle 2"/>
          <p:cNvSpPr>
            <a:spLocks noGrp="1"/>
          </p:cNvSpPr>
          <p:nvPr>
            <p:ph type="subTitle" idx="1"/>
          </p:nvPr>
        </p:nvSpPr>
        <p:spPr/>
        <p:txBody>
          <a:bodyPr>
            <a:noAutofit/>
          </a:bodyPr>
          <a:lstStyle/>
          <a:p>
            <a:pPr algn="ctr"/>
            <a:r>
              <a:rPr lang="en-US" sz="1400" b="1" dirty="0" smtClean="0"/>
              <a:t>Martha Tukahirwa</a:t>
            </a:r>
          </a:p>
          <a:p>
            <a:pPr algn="ctr"/>
            <a:r>
              <a:rPr lang="en-US" sz="1400" b="1" dirty="0" smtClean="0"/>
              <a:t>SIHA NETWORK</a:t>
            </a:r>
            <a:endParaRPr lang="en-US" sz="14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8296" y="1261382"/>
            <a:ext cx="1399807" cy="1689100"/>
          </a:xfrm>
          <a:prstGeom prst="rect">
            <a:avLst/>
          </a:prstGeom>
        </p:spPr>
      </p:pic>
    </p:spTree>
    <p:extLst>
      <p:ext uri="{BB962C8B-B14F-4D97-AF65-F5344CB8AC3E}">
        <p14:creationId xmlns:p14="http://schemas.microsoft.com/office/powerpoint/2010/main" val="3557279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Cambria" pitchFamily="18" charset="0"/>
              </a:rPr>
              <a:t>Strategies for ending child marriage in the Horn of </a:t>
            </a:r>
            <a:r>
              <a:rPr lang="en-US" sz="2800" b="1" dirty="0">
                <a:latin typeface="Cambria" pitchFamily="18" charset="0"/>
              </a:rPr>
              <a:t>A</a:t>
            </a:r>
            <a:r>
              <a:rPr lang="en-US" sz="2800" b="1" dirty="0" smtClean="0">
                <a:latin typeface="Cambria" pitchFamily="18" charset="0"/>
              </a:rPr>
              <a:t>frica</a:t>
            </a:r>
            <a:endParaRPr lang="en-US" sz="2800" b="1" dirty="0">
              <a:latin typeface="Cambria" pitchFamily="18" charset="0"/>
            </a:endParaRPr>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dirty="0">
                <a:latin typeface="Cambria" pitchFamily="18" charset="0"/>
              </a:rPr>
              <a:t>(</a:t>
            </a:r>
            <a:r>
              <a:rPr lang="en-US" sz="1800" b="1" dirty="0">
                <a:latin typeface="Cambria" pitchFamily="18" charset="0"/>
              </a:rPr>
              <a:t>Community-driven solutions</a:t>
            </a:r>
            <a:r>
              <a:rPr lang="en-US" sz="1800" dirty="0">
                <a:latin typeface="Cambria" pitchFamily="18" charset="0"/>
              </a:rPr>
              <a:t>)</a:t>
            </a:r>
          </a:p>
          <a:p>
            <a:pPr algn="just">
              <a:lnSpc>
                <a:spcPct val="150000"/>
              </a:lnSpc>
            </a:pPr>
            <a:r>
              <a:rPr lang="en-US" sz="1800" dirty="0" smtClean="0">
                <a:latin typeface="Cambria" pitchFamily="18" charset="0"/>
              </a:rPr>
              <a:t>When </a:t>
            </a:r>
            <a:r>
              <a:rPr lang="en-US" sz="1800" dirty="0">
                <a:latin typeface="Cambria" pitchFamily="18" charset="0"/>
              </a:rPr>
              <a:t>we talk about strategies for ending child marriage, we must involve the rights holders (young women and girls), technical parties, duty-bearers (police and the judiciary), social actors (religious and cultural leaders) </a:t>
            </a:r>
          </a:p>
          <a:p>
            <a:pPr algn="just">
              <a:lnSpc>
                <a:spcPct val="150000"/>
              </a:lnSpc>
            </a:pPr>
            <a:r>
              <a:rPr lang="en-US" sz="1800" b="1" dirty="0" smtClean="0">
                <a:latin typeface="Cambria" pitchFamily="18" charset="0"/>
              </a:rPr>
              <a:t>Awareness </a:t>
            </a:r>
            <a:r>
              <a:rPr lang="en-US" sz="1800" b="1" dirty="0">
                <a:latin typeface="Cambria" pitchFamily="18" charset="0"/>
              </a:rPr>
              <a:t>intervention</a:t>
            </a:r>
            <a:r>
              <a:rPr lang="en-US" sz="1800" dirty="0">
                <a:latin typeface="Cambria" pitchFamily="18" charset="0"/>
              </a:rPr>
              <a:t>: Organization of large awareness campaigns to change the attitude of communities especially in the rural area. (Forums for parents, teachers and students in the communities – attended by health workers) </a:t>
            </a:r>
          </a:p>
          <a:p>
            <a:pPr algn="just">
              <a:lnSpc>
                <a:spcPct val="150000"/>
              </a:lnSpc>
            </a:pPr>
            <a:r>
              <a:rPr lang="en-US" sz="1800" b="1" dirty="0" smtClean="0">
                <a:latin typeface="Cambria" pitchFamily="18" charset="0"/>
              </a:rPr>
              <a:t>Creatively engaging with traditional authorities</a:t>
            </a:r>
            <a:r>
              <a:rPr lang="en-US" sz="1800" dirty="0" smtClean="0">
                <a:latin typeface="Cambria" pitchFamily="18" charset="0"/>
              </a:rPr>
              <a:t>: The chiefs are principle actors in entrenching and conserving customary norms and values: </a:t>
            </a:r>
            <a:endParaRPr lang="en-US" sz="1800" dirty="0">
              <a:latin typeface="Cambria" pitchFamily="18" charset="0"/>
            </a:endParaRPr>
          </a:p>
          <a:p>
            <a:pPr algn="just">
              <a:lnSpc>
                <a:spcPct val="150000"/>
              </a:lnSpc>
            </a:pPr>
            <a:endParaRPr lang="en-US" sz="1800" dirty="0">
              <a:latin typeface="Cambria" pitchFamily="18" charset="0"/>
            </a:endParaRPr>
          </a:p>
          <a:p>
            <a:pPr algn="just">
              <a:lnSpc>
                <a:spcPct val="150000"/>
              </a:lnSpc>
            </a:pPr>
            <a:endParaRPr lang="en-US" sz="1800" dirty="0">
              <a:latin typeface="Cambria" pitchFamily="18" charset="0"/>
            </a:endParaRPr>
          </a:p>
          <a:p>
            <a:pPr algn="just">
              <a:lnSpc>
                <a:spcPct val="150000"/>
              </a:lnSpc>
            </a:pPr>
            <a:endParaRPr lang="en-US" sz="1800" dirty="0">
              <a:latin typeface="Cambria" pitchFamily="18" charset="0"/>
            </a:endParaRPr>
          </a:p>
        </p:txBody>
      </p:sp>
    </p:spTree>
    <p:extLst>
      <p:ext uri="{BB962C8B-B14F-4D97-AF65-F5344CB8AC3E}">
        <p14:creationId xmlns:p14="http://schemas.microsoft.com/office/powerpoint/2010/main" val="182099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Cambria" pitchFamily="18" charset="0"/>
              </a:rPr>
              <a:t>Strategies continued…</a:t>
            </a:r>
            <a:endParaRPr lang="en-US" b="1" dirty="0">
              <a:latin typeface="Cambria" pitchFamily="18" charset="0"/>
            </a:endParaRPr>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nSpc>
                <a:spcPct val="150000"/>
              </a:lnSpc>
            </a:pPr>
            <a:r>
              <a:rPr lang="en-US" sz="1800" b="1" dirty="0" smtClean="0">
                <a:latin typeface="Cambria" pitchFamily="18" charset="0"/>
              </a:rPr>
              <a:t>Enforcement </a:t>
            </a:r>
            <a:r>
              <a:rPr lang="en-US" sz="1800" b="1" dirty="0">
                <a:latin typeface="Cambria" pitchFamily="18" charset="0"/>
              </a:rPr>
              <a:t>of legal and policy frameworks that protect</a:t>
            </a:r>
            <a:r>
              <a:rPr lang="en-US" sz="1800" dirty="0">
                <a:latin typeface="Cambria" pitchFamily="18" charset="0"/>
              </a:rPr>
              <a:t>: Governments need to uphold the international treaties they signed and ensure the rights of children by enforcing laws (around early marriage, divorce, dowry, succession, inheritance etc) within their countries. Because existing national laws are often poorly enforced or superseded by customary and religious laws, it becomes particularly important to work with community leaders and members of the law enforcement and the justice sectors; </a:t>
            </a:r>
          </a:p>
          <a:p>
            <a:pPr>
              <a:lnSpc>
                <a:spcPct val="150000"/>
              </a:lnSpc>
            </a:pPr>
            <a:r>
              <a:rPr lang="en-US" sz="1800" b="1" dirty="0" smtClean="0">
                <a:latin typeface="Cambria" pitchFamily="18" charset="0"/>
              </a:rPr>
              <a:t>There </a:t>
            </a:r>
            <a:r>
              <a:rPr lang="en-US" sz="1800" b="1" dirty="0">
                <a:latin typeface="Cambria" pitchFamily="18" charset="0"/>
              </a:rPr>
              <a:t>need to be interventions to promote legal literacy and support paralegal services</a:t>
            </a:r>
            <a:r>
              <a:rPr lang="en-US" sz="1800" dirty="0">
                <a:latin typeface="Cambria" pitchFamily="18" charset="0"/>
              </a:rPr>
              <a:t>. Legal and other support services must also exist for those who want to escape child marriages and for those who are facing the prospect of early marriage </a:t>
            </a:r>
            <a:r>
              <a:rPr lang="en-US" sz="1800" dirty="0">
                <a:solidFill>
                  <a:srgbClr val="FF3300"/>
                </a:solidFill>
                <a:latin typeface="Cambria" pitchFamily="18" charset="0"/>
              </a:rPr>
              <a:t>(Working example of Noura’s case to follow</a:t>
            </a:r>
            <a:r>
              <a:rPr lang="en-US" sz="1800" dirty="0">
                <a:latin typeface="Cambria" pitchFamily="18" charset="0"/>
              </a:rPr>
              <a:t>)</a:t>
            </a:r>
          </a:p>
          <a:p>
            <a:pPr>
              <a:lnSpc>
                <a:spcPct val="150000"/>
              </a:lnSpc>
            </a:pPr>
            <a:endParaRPr lang="en-US" sz="1800" dirty="0">
              <a:latin typeface="Cambria" pitchFamily="18" charset="0"/>
            </a:endParaRPr>
          </a:p>
        </p:txBody>
      </p:sp>
    </p:spTree>
    <p:extLst>
      <p:ext uri="{BB962C8B-B14F-4D97-AF65-F5344CB8AC3E}">
        <p14:creationId xmlns:p14="http://schemas.microsoft.com/office/powerpoint/2010/main" val="296211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Cambria" pitchFamily="18" charset="0"/>
              </a:rPr>
              <a:t>Strategies continued…</a:t>
            </a:r>
            <a:endParaRPr lang="en-US" b="1" dirty="0">
              <a:latin typeface="Cambria" pitchFamily="18" charset="0"/>
            </a:endParaRPr>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b="1" dirty="0" smtClean="0">
                <a:latin typeface="Cambria" pitchFamily="18" charset="0"/>
              </a:rPr>
              <a:t>Shifting </a:t>
            </a:r>
            <a:r>
              <a:rPr lang="en-US" sz="1800" b="1" dirty="0">
                <a:latin typeface="Cambria" pitchFamily="18" charset="0"/>
              </a:rPr>
              <a:t>norms around child marriage in the Horn</a:t>
            </a:r>
            <a:r>
              <a:rPr lang="en-US" sz="1800" dirty="0">
                <a:latin typeface="Cambria" pitchFamily="18" charset="0"/>
              </a:rPr>
              <a:t>: Programming efforts within the region need to be sensitive to the region’s cultural context in tackling complex economic issues and deeply rooted social norms, attitudes, and practices. Therefore, it is imperative that communities are engaged to find locally-appropriate strategies for ending child marriage.  </a:t>
            </a:r>
          </a:p>
          <a:p>
            <a:pPr lvl="1" algn="just">
              <a:lnSpc>
                <a:spcPct val="150000"/>
              </a:lnSpc>
            </a:pPr>
            <a:r>
              <a:rPr lang="en-US" sz="1800" dirty="0" smtClean="0">
                <a:latin typeface="Cambria" pitchFamily="18" charset="0"/>
              </a:rPr>
              <a:t>(Basic </a:t>
            </a:r>
            <a:r>
              <a:rPr lang="en-US" sz="1800" dirty="0">
                <a:latin typeface="Cambria" pitchFamily="18" charset="0"/>
              </a:rPr>
              <a:t>financial management for young women and girls in communities where child marriage prevails) </a:t>
            </a:r>
          </a:p>
          <a:p>
            <a:pPr lvl="1" algn="just">
              <a:lnSpc>
                <a:spcPct val="150000"/>
              </a:lnSpc>
            </a:pPr>
            <a:r>
              <a:rPr lang="en-US" sz="1800" dirty="0" smtClean="0">
                <a:latin typeface="Cambria" pitchFamily="18" charset="0"/>
              </a:rPr>
              <a:t>Economic </a:t>
            </a:r>
            <a:r>
              <a:rPr lang="en-US" sz="1800" dirty="0">
                <a:latin typeface="Cambria" pitchFamily="18" charset="0"/>
              </a:rPr>
              <a:t>empowerment of young women and girls, for example – helping them better understand their economy to come up with sustainable income-generating activities)</a:t>
            </a:r>
          </a:p>
          <a:p>
            <a:pPr algn="just">
              <a:lnSpc>
                <a:spcPct val="150000"/>
              </a:lnSpc>
            </a:pPr>
            <a:endParaRPr lang="en-US" sz="1800" dirty="0">
              <a:latin typeface="Cambria" pitchFamily="18" charset="0"/>
            </a:endParaRPr>
          </a:p>
        </p:txBody>
      </p:sp>
    </p:spTree>
    <p:extLst>
      <p:ext uri="{BB962C8B-B14F-4D97-AF65-F5344CB8AC3E}">
        <p14:creationId xmlns:p14="http://schemas.microsoft.com/office/powerpoint/2010/main" val="800272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Cambria" pitchFamily="18" charset="0"/>
              </a:rPr>
              <a:t>Strategies continued…</a:t>
            </a:r>
            <a:endParaRPr lang="en-US" sz="2800" b="1" dirty="0">
              <a:latin typeface="Cambria" pitchFamily="18" charset="0"/>
            </a:endParaRPr>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a:xfrm>
            <a:off x="457200" y="1219200"/>
            <a:ext cx="8229600" cy="4953000"/>
          </a:xfrm>
        </p:spPr>
        <p:txBody>
          <a:bodyPr>
            <a:normAutofit/>
          </a:bodyPr>
          <a:lstStyle/>
          <a:p>
            <a:pPr algn="just">
              <a:lnSpc>
                <a:spcPct val="150000"/>
              </a:lnSpc>
            </a:pPr>
            <a:r>
              <a:rPr lang="en-US" sz="1800" b="1" dirty="0" smtClean="0">
                <a:latin typeface="Cambria" pitchFamily="18" charset="0"/>
              </a:rPr>
              <a:t>Working </a:t>
            </a:r>
            <a:r>
              <a:rPr lang="en-US" sz="1800" b="1" dirty="0">
                <a:latin typeface="Cambria" pitchFamily="18" charset="0"/>
              </a:rPr>
              <a:t>with girls and parents of girls in these regions</a:t>
            </a:r>
            <a:r>
              <a:rPr lang="en-US" sz="1800" dirty="0">
                <a:latin typeface="Cambria" pitchFamily="18" charset="0"/>
              </a:rPr>
              <a:t>: Child marriage is most likely a consequence of economic constraints because of poverty, and society pressures – therefore attitudes of parents need to be transformed as immediate duty-bearers to identify sustainable alternatives for the survival and well-being of the entire family; (Community self-help saving groups) </a:t>
            </a:r>
          </a:p>
          <a:p>
            <a:pPr algn="just">
              <a:lnSpc>
                <a:spcPct val="150000"/>
              </a:lnSpc>
            </a:pPr>
            <a:r>
              <a:rPr lang="en-US" sz="1800" b="1" dirty="0" smtClean="0">
                <a:latin typeface="Cambria" pitchFamily="18" charset="0"/>
              </a:rPr>
              <a:t>Working </a:t>
            </a:r>
            <a:r>
              <a:rPr lang="en-US" sz="1800" b="1" dirty="0">
                <a:latin typeface="Cambria" pitchFamily="18" charset="0"/>
              </a:rPr>
              <a:t>with men</a:t>
            </a:r>
            <a:r>
              <a:rPr lang="en-US" sz="1800" dirty="0">
                <a:latin typeface="Cambria" pitchFamily="18" charset="0"/>
              </a:rPr>
              <a:t>: Interventions that engage men in the society, as well as religious and cultural leaders – who are most likely men too – must be employed to leverage the role of girls as change-makers and important contributors to the livelihood of the family; </a:t>
            </a:r>
          </a:p>
        </p:txBody>
      </p:sp>
    </p:spTree>
    <p:extLst>
      <p:ext uri="{BB962C8B-B14F-4D97-AF65-F5344CB8AC3E}">
        <p14:creationId xmlns:p14="http://schemas.microsoft.com/office/powerpoint/2010/main" val="1484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Strategies continued…</a:t>
            </a:r>
            <a:endParaRPr lang="en-US" sz="2800"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nSpc>
                <a:spcPct val="150000"/>
              </a:lnSpc>
            </a:pPr>
            <a:r>
              <a:rPr lang="en-US" sz="1800" dirty="0" smtClean="0">
                <a:latin typeface="Cambria" pitchFamily="18" charset="0"/>
              </a:rPr>
              <a:t>Addressing </a:t>
            </a:r>
            <a:r>
              <a:rPr lang="en-US" sz="1800" dirty="0">
                <a:latin typeface="Cambria" pitchFamily="18" charset="0"/>
              </a:rPr>
              <a:t>the needs of the married children: Because of many of these girls are isolated from their communities and face severe stigma, it is important to make them aware of their rights especially in the area of SRHR and other opportunities that may be available to them; </a:t>
            </a:r>
          </a:p>
          <a:p>
            <a:pPr lvl="1">
              <a:lnSpc>
                <a:spcPct val="150000"/>
              </a:lnSpc>
            </a:pPr>
            <a:r>
              <a:rPr lang="en-US" sz="1800" dirty="0" smtClean="0">
                <a:latin typeface="Cambria" pitchFamily="18" charset="0"/>
              </a:rPr>
              <a:t>Family </a:t>
            </a:r>
            <a:r>
              <a:rPr lang="en-US" sz="1800" dirty="0">
                <a:latin typeface="Cambria" pitchFamily="18" charset="0"/>
              </a:rPr>
              <a:t>planning services </a:t>
            </a:r>
          </a:p>
          <a:p>
            <a:pPr lvl="1">
              <a:lnSpc>
                <a:spcPct val="150000"/>
              </a:lnSpc>
            </a:pPr>
            <a:r>
              <a:rPr lang="en-US" sz="1800" dirty="0" smtClean="0">
                <a:latin typeface="Cambria" pitchFamily="18" charset="0"/>
              </a:rPr>
              <a:t>Maternal </a:t>
            </a:r>
            <a:r>
              <a:rPr lang="en-US" sz="1800" dirty="0">
                <a:latin typeface="Cambria" pitchFamily="18" charset="0"/>
              </a:rPr>
              <a:t>and child health care </a:t>
            </a:r>
          </a:p>
          <a:p>
            <a:pPr lvl="1">
              <a:lnSpc>
                <a:spcPct val="150000"/>
              </a:lnSpc>
            </a:pPr>
            <a:r>
              <a:rPr lang="en-US" sz="1800" dirty="0" smtClean="0">
                <a:latin typeface="Cambria" pitchFamily="18" charset="0"/>
              </a:rPr>
              <a:t>Married </a:t>
            </a:r>
            <a:r>
              <a:rPr lang="en-US" sz="1800" dirty="0">
                <a:latin typeface="Cambria" pitchFamily="18" charset="0"/>
              </a:rPr>
              <a:t>adolescent peer educators </a:t>
            </a:r>
            <a:r>
              <a:rPr lang="en-US" sz="1800" dirty="0" smtClean="0">
                <a:latin typeface="Cambria" pitchFamily="18" charset="0"/>
              </a:rPr>
              <a:t>serving </a:t>
            </a:r>
            <a:r>
              <a:rPr lang="en-US" sz="1800" dirty="0">
                <a:latin typeface="Cambria" pitchFamily="18" charset="0"/>
              </a:rPr>
              <a:t>as role models and community outreach volunteers;</a:t>
            </a:r>
          </a:p>
          <a:p>
            <a:pPr lvl="1">
              <a:lnSpc>
                <a:spcPct val="150000"/>
              </a:lnSpc>
            </a:pPr>
            <a:r>
              <a:rPr lang="en-US" sz="1800" dirty="0" smtClean="0">
                <a:latin typeface="Cambria" pitchFamily="18" charset="0"/>
              </a:rPr>
              <a:t>Providing </a:t>
            </a:r>
            <a:r>
              <a:rPr lang="en-US" sz="1800" dirty="0">
                <a:latin typeface="Cambria" pitchFamily="18" charset="0"/>
              </a:rPr>
              <a:t>training and support to health care providers and local health care facilities to ensure that quality youth-friendly services are available and accessible; </a:t>
            </a:r>
          </a:p>
          <a:p>
            <a:pPr>
              <a:lnSpc>
                <a:spcPct val="150000"/>
              </a:lnSpc>
            </a:pPr>
            <a:endParaRPr lang="en-US" sz="1800" dirty="0">
              <a:latin typeface="Cambria" pitchFamily="18" charset="0"/>
            </a:endParaRPr>
          </a:p>
        </p:txBody>
      </p:sp>
    </p:spTree>
    <p:extLst>
      <p:ext uri="{BB962C8B-B14F-4D97-AF65-F5344CB8AC3E}">
        <p14:creationId xmlns:p14="http://schemas.microsoft.com/office/powerpoint/2010/main" val="912147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SIHA Network</a:t>
            </a: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372600" cy="6858000"/>
          </a:xfrm>
          <a:prstGeom prst="rect">
            <a:avLst/>
          </a:prstGeom>
        </p:spPr>
      </p:pic>
    </p:spTree>
    <p:extLst>
      <p:ext uri="{BB962C8B-B14F-4D97-AF65-F5344CB8AC3E}">
        <p14:creationId xmlns:p14="http://schemas.microsoft.com/office/powerpoint/2010/main" val="3608588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t>
            </a:r>
            <a:r>
              <a:rPr lang="en-US" b="1" dirty="0" err="1" smtClean="0"/>
              <a:t>JusticeForNoura</a:t>
            </a:r>
            <a:r>
              <a:rPr lang="en-US" b="1" dirty="0" smtClean="0"/>
              <a:t>: Introduction</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Autofit/>
          </a:bodyPr>
          <a:lstStyle/>
          <a:p>
            <a:pPr algn="just">
              <a:lnSpc>
                <a:spcPct val="150000"/>
              </a:lnSpc>
            </a:pPr>
            <a:r>
              <a:rPr lang="en-US" sz="1800" b="1" dirty="0" smtClean="0">
                <a:latin typeface="Cambria" pitchFamily="18" charset="0"/>
              </a:rPr>
              <a:t>Noura </a:t>
            </a:r>
            <a:r>
              <a:rPr lang="en-US" sz="1800" b="1" dirty="0">
                <a:latin typeface="Cambria" pitchFamily="18" charset="0"/>
              </a:rPr>
              <a:t>Hussein </a:t>
            </a:r>
            <a:r>
              <a:rPr lang="en-US" sz="1800" b="1" dirty="0" err="1">
                <a:latin typeface="Cambria" pitchFamily="18" charset="0"/>
              </a:rPr>
              <a:t>Hamad</a:t>
            </a:r>
            <a:r>
              <a:rPr lang="en-US" sz="1800" b="1" dirty="0">
                <a:latin typeface="Cambria" pitchFamily="18" charset="0"/>
              </a:rPr>
              <a:t> </a:t>
            </a:r>
            <a:r>
              <a:rPr lang="en-US" sz="1800" b="1" dirty="0" smtClean="0">
                <a:latin typeface="Cambria" pitchFamily="18" charset="0"/>
              </a:rPr>
              <a:t>is a 19 year old, secondary school graduate </a:t>
            </a:r>
            <a:r>
              <a:rPr lang="en-US" sz="1800" dirty="0" smtClean="0">
                <a:latin typeface="Cambria" pitchFamily="18" charset="0"/>
              </a:rPr>
              <a:t>– originally from Darfur however relocated to Al </a:t>
            </a:r>
            <a:r>
              <a:rPr lang="en-US" sz="1800" dirty="0" err="1">
                <a:latin typeface="Cambria" pitchFamily="18" charset="0"/>
              </a:rPr>
              <a:t>Bagir</a:t>
            </a:r>
            <a:r>
              <a:rPr lang="en-US" sz="1800" dirty="0">
                <a:latin typeface="Cambria" pitchFamily="18" charset="0"/>
              </a:rPr>
              <a:t> town, south of Khartoum;</a:t>
            </a:r>
          </a:p>
          <a:p>
            <a:pPr algn="just">
              <a:lnSpc>
                <a:spcPct val="150000"/>
              </a:lnSpc>
            </a:pPr>
            <a:r>
              <a:rPr lang="en-US" sz="1800" b="1" dirty="0" smtClean="0">
                <a:latin typeface="Cambria" pitchFamily="18" charset="0"/>
              </a:rPr>
              <a:t>At </a:t>
            </a:r>
            <a:r>
              <a:rPr lang="en-US" sz="1800" b="1" dirty="0">
                <a:latin typeface="Cambria" pitchFamily="18" charset="0"/>
              </a:rPr>
              <a:t>the age of 15 or 16</a:t>
            </a:r>
            <a:r>
              <a:rPr lang="en-US" sz="1800" dirty="0">
                <a:latin typeface="Cambria" pitchFamily="18" charset="0"/>
              </a:rPr>
              <a:t>, Noura ran away from her town to save herself from being forced into an arranged marriage to a man without her consent. After fleeing her home, Noura sought refuge at her aunt’s place in </a:t>
            </a:r>
            <a:r>
              <a:rPr lang="en-US" sz="1800" dirty="0" err="1">
                <a:latin typeface="Cambria" pitchFamily="18" charset="0"/>
              </a:rPr>
              <a:t>Sennar</a:t>
            </a:r>
            <a:r>
              <a:rPr lang="en-US" sz="1800" dirty="0">
                <a:latin typeface="Cambria" pitchFamily="18" charset="0"/>
              </a:rPr>
              <a:t> State and continued her education until she finished secondary school.</a:t>
            </a:r>
          </a:p>
          <a:p>
            <a:pPr algn="just">
              <a:lnSpc>
                <a:spcPct val="150000"/>
              </a:lnSpc>
            </a:pPr>
            <a:r>
              <a:rPr lang="en-US" sz="1800" dirty="0" smtClean="0">
                <a:latin typeface="Cambria" pitchFamily="18" charset="0"/>
              </a:rPr>
              <a:t>In </a:t>
            </a:r>
            <a:r>
              <a:rPr lang="en-US" sz="1800" dirty="0">
                <a:latin typeface="Cambria" pitchFamily="18" charset="0"/>
              </a:rPr>
              <a:t>early 2017, her family convinced her to come back saying that the man was no longer interested in marrying her. When she returned to her family in Al </a:t>
            </a:r>
            <a:r>
              <a:rPr lang="en-US" sz="1800" dirty="0" err="1">
                <a:latin typeface="Cambria" pitchFamily="18" charset="0"/>
              </a:rPr>
              <a:t>Bagir</a:t>
            </a:r>
            <a:r>
              <a:rPr lang="en-US" sz="1800" dirty="0">
                <a:latin typeface="Cambria" pitchFamily="18" charset="0"/>
              </a:rPr>
              <a:t> town </a:t>
            </a:r>
            <a:r>
              <a:rPr lang="en-US" sz="1800" b="1" dirty="0">
                <a:latin typeface="Cambria" pitchFamily="18" charset="0"/>
              </a:rPr>
              <a:t>she found that the family was holding the wedding ceremony against her will and without her own approval</a:t>
            </a:r>
            <a:r>
              <a:rPr lang="en-US" sz="1800" dirty="0">
                <a:latin typeface="Cambria" pitchFamily="18" charset="0"/>
              </a:rPr>
              <a:t>. Her family – at the time – signed the marital contract</a:t>
            </a:r>
            <a:r>
              <a:rPr lang="en-US" sz="1800" dirty="0" smtClean="0">
                <a:latin typeface="Cambria" pitchFamily="18" charset="0"/>
              </a:rPr>
              <a:t>.</a:t>
            </a:r>
            <a:endParaRPr lang="en-US" sz="1800" dirty="0">
              <a:latin typeface="Cambria" pitchFamily="18" charset="0"/>
            </a:endParaRPr>
          </a:p>
        </p:txBody>
      </p:sp>
    </p:spTree>
    <p:extLst>
      <p:ext uri="{BB962C8B-B14F-4D97-AF65-F5344CB8AC3E}">
        <p14:creationId xmlns:p14="http://schemas.microsoft.com/office/powerpoint/2010/main" val="3205491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220200" cy="990600"/>
          </a:xfrm>
        </p:spPr>
        <p:txBody>
          <a:bodyPr>
            <a:normAutofit/>
          </a:bodyPr>
          <a:lstStyle/>
          <a:p>
            <a:r>
              <a:rPr lang="en-US" sz="2800" dirty="0" smtClean="0"/>
              <a:t>#</a:t>
            </a:r>
            <a:r>
              <a:rPr lang="en-US" sz="2800" b="1" dirty="0" smtClean="0"/>
              <a:t>JusticeforNoura</a:t>
            </a:r>
            <a:r>
              <a:rPr lang="en-US" sz="2800" dirty="0" smtClean="0"/>
              <a:t>: </a:t>
            </a:r>
            <a:r>
              <a:rPr lang="en-US" sz="2800" b="1" dirty="0" smtClean="0"/>
              <a:t>Continuation</a:t>
            </a:r>
            <a:r>
              <a:rPr lang="en-US" sz="2800" dirty="0" smtClean="0"/>
              <a:t> </a:t>
            </a:r>
            <a:r>
              <a:rPr lang="en-US" sz="2800" b="1" dirty="0" smtClean="0"/>
              <a:t>of</a:t>
            </a:r>
            <a:r>
              <a:rPr lang="en-US" sz="2800" dirty="0" smtClean="0"/>
              <a:t> </a:t>
            </a:r>
            <a:r>
              <a:rPr lang="en-US" sz="2800" b="1" dirty="0" smtClean="0"/>
              <a:t>Introduction</a:t>
            </a:r>
            <a:endParaRPr lang="en-US" sz="2800"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dirty="0">
                <a:latin typeface="Cambria" pitchFamily="18" charset="0"/>
              </a:rPr>
              <a:t>After completion of the wedding ceremony, the husband took Noura to an apartment in Omdurman city of greater Khartoum state, located in Al </a:t>
            </a:r>
            <a:r>
              <a:rPr lang="en-US" sz="1800" dirty="0" err="1">
                <a:latin typeface="Cambria" pitchFamily="18" charset="0"/>
              </a:rPr>
              <a:t>Mohandesin</a:t>
            </a:r>
            <a:r>
              <a:rPr lang="en-US" sz="1800" dirty="0">
                <a:latin typeface="Cambria" pitchFamily="18" charset="0"/>
              </a:rPr>
              <a:t> neighborhood, where he persistently demanded his “marital right” to have sex. </a:t>
            </a:r>
            <a:endParaRPr lang="en-US" sz="1800" dirty="0" smtClean="0">
              <a:latin typeface="Cambria" pitchFamily="18" charset="0"/>
            </a:endParaRPr>
          </a:p>
          <a:p>
            <a:pPr algn="just">
              <a:lnSpc>
                <a:spcPct val="150000"/>
              </a:lnSpc>
            </a:pPr>
            <a:r>
              <a:rPr lang="en-US" sz="1800" dirty="0" smtClean="0">
                <a:latin typeface="Cambria" pitchFamily="18" charset="0"/>
              </a:rPr>
              <a:t>Noura </a:t>
            </a:r>
            <a:r>
              <a:rPr lang="en-US" sz="1800" dirty="0">
                <a:latin typeface="Cambria" pitchFamily="18" charset="0"/>
              </a:rPr>
              <a:t>resisted any sexual relations with the man for four days, after which on day five he brought about four male relatives into the furnished apartment. The men violently held Noura down to the bed while she was forcibly raped by the husband – all the relatives witnessed this act of rape. The incident took place in the last week of April </a:t>
            </a:r>
            <a:r>
              <a:rPr lang="en-US" sz="1800" dirty="0" smtClean="0">
                <a:latin typeface="Cambria" pitchFamily="18" charset="0"/>
              </a:rPr>
              <a:t>2017</a:t>
            </a:r>
            <a:endParaRPr lang="en-US" sz="1800" dirty="0">
              <a:latin typeface="Cambria" pitchFamily="18" charset="0"/>
            </a:endParaRPr>
          </a:p>
        </p:txBody>
      </p:sp>
    </p:spTree>
    <p:extLst>
      <p:ext uri="{BB962C8B-B14F-4D97-AF65-F5344CB8AC3E}">
        <p14:creationId xmlns:p14="http://schemas.microsoft.com/office/powerpoint/2010/main" val="701863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#JusticeforNoura: Noura’s “Crime” </a:t>
            </a:r>
            <a:endParaRPr lang="en-US" b="1" dirty="0"/>
          </a:p>
        </p:txBody>
      </p:sp>
      <p:sp>
        <p:nvSpPr>
          <p:cNvPr id="3" name="Content Placeholder 2"/>
          <p:cNvSpPr>
            <a:spLocks noGrp="1"/>
          </p:cNvSpPr>
          <p:nvPr>
            <p:ph sz="quarter" idx="1"/>
          </p:nvPr>
        </p:nvSpPr>
        <p:spPr/>
        <p:txBody>
          <a:bodyPr>
            <a:normAutofit/>
          </a:bodyPr>
          <a:lstStyle/>
          <a:p>
            <a:pPr algn="just">
              <a:lnSpc>
                <a:spcPct val="150000"/>
              </a:lnSpc>
            </a:pPr>
            <a:r>
              <a:rPr lang="en-US" sz="1800" b="1" dirty="0" smtClean="0">
                <a:latin typeface="Cambria" pitchFamily="18" charset="0"/>
              </a:rPr>
              <a:t>Noura </a:t>
            </a:r>
            <a:r>
              <a:rPr lang="en-US" sz="1800" b="1" dirty="0">
                <a:latin typeface="Cambria" pitchFamily="18" charset="0"/>
              </a:rPr>
              <a:t>was found guilty of pre-meditated murder under Article 130 of the Sudanese Criminal Act</a:t>
            </a:r>
            <a:r>
              <a:rPr lang="en-US" sz="1800" dirty="0">
                <a:latin typeface="Cambria" pitchFamily="18" charset="0"/>
              </a:rPr>
              <a:t> after she prevented her husband from raping her the second time by stabbing him with a knife, which led to his death from the injuries.</a:t>
            </a:r>
          </a:p>
          <a:p>
            <a:pPr algn="just">
              <a:lnSpc>
                <a:spcPct val="150000"/>
              </a:lnSpc>
            </a:pPr>
            <a:r>
              <a:rPr lang="en-US" sz="1800" dirty="0">
                <a:latin typeface="Cambria" pitchFamily="18" charset="0"/>
              </a:rPr>
              <a:t>She </a:t>
            </a:r>
            <a:r>
              <a:rPr lang="en-US" sz="1800" b="1" dirty="0">
                <a:latin typeface="Cambria" pitchFamily="18" charset="0"/>
              </a:rPr>
              <a:t>was sentenced to death by hanging at the “Omdurman </a:t>
            </a:r>
            <a:r>
              <a:rPr lang="en-US" sz="1800" b="1" dirty="0" err="1">
                <a:latin typeface="Cambria" pitchFamily="18" charset="0"/>
              </a:rPr>
              <a:t>Wasat</a:t>
            </a:r>
            <a:r>
              <a:rPr lang="en-US" sz="1800" b="1" dirty="0">
                <a:latin typeface="Cambria" pitchFamily="18" charset="0"/>
              </a:rPr>
              <a:t>” Criminal Court</a:t>
            </a:r>
            <a:r>
              <a:rPr lang="en-US" sz="1800" dirty="0">
                <a:latin typeface="Cambria" pitchFamily="18" charset="0"/>
              </a:rPr>
              <a:t>, for defending herself against the man who brutally raped her.</a:t>
            </a:r>
          </a:p>
          <a:p>
            <a:pPr algn="just">
              <a:lnSpc>
                <a:spcPct val="150000"/>
              </a:lnSpc>
            </a:pPr>
            <a:r>
              <a:rPr lang="en-US" sz="1800" dirty="0">
                <a:latin typeface="Cambria" pitchFamily="18" charset="0"/>
              </a:rPr>
              <a:t>As </a:t>
            </a:r>
            <a:r>
              <a:rPr lang="en-US" sz="1800" dirty="0" smtClean="0">
                <a:latin typeface="Cambria" pitchFamily="18" charset="0"/>
              </a:rPr>
              <a:t>two months ago, </a:t>
            </a:r>
            <a:r>
              <a:rPr lang="en-US" sz="1800" dirty="0">
                <a:latin typeface="Cambria" pitchFamily="18" charset="0"/>
              </a:rPr>
              <a:t>Noura, through her lawyers filed an appeal through the Court of Appeal awaiting a decision in a couple of months; </a:t>
            </a:r>
          </a:p>
          <a:p>
            <a:pPr algn="just">
              <a:lnSpc>
                <a:spcPct val="150000"/>
              </a:lnSpc>
            </a:pPr>
            <a:endParaRPr lang="en-US" sz="1800" dirty="0">
              <a:latin typeface="Cambria" pitchFamily="18" charset="0"/>
            </a:endParaRPr>
          </a:p>
        </p:txBody>
      </p:sp>
      <p:sp>
        <p:nvSpPr>
          <p:cNvPr id="4" name="Footer Placeholder 3"/>
          <p:cNvSpPr>
            <a:spLocks noGrp="1"/>
          </p:cNvSpPr>
          <p:nvPr>
            <p:ph type="ftr" sz="quarter" idx="11"/>
          </p:nvPr>
        </p:nvSpPr>
        <p:spPr/>
        <p:txBody>
          <a:bodyPr/>
          <a:lstStyle/>
          <a:p>
            <a:r>
              <a:rPr lang="en-US" smtClean="0"/>
              <a:t>SIHA Network</a:t>
            </a:r>
            <a:endParaRPr lang="en-US"/>
          </a:p>
        </p:txBody>
      </p:sp>
    </p:spTree>
    <p:extLst>
      <p:ext uri="{BB962C8B-B14F-4D97-AF65-F5344CB8AC3E}">
        <p14:creationId xmlns:p14="http://schemas.microsoft.com/office/powerpoint/2010/main" val="3109776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SIHA Network</a:t>
            </a: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0"/>
            <a:ext cx="9361714" cy="6858000"/>
          </a:xfrm>
          <a:prstGeom prst="rect">
            <a:avLst/>
          </a:prstGeom>
        </p:spPr>
      </p:pic>
    </p:spTree>
    <p:extLst>
      <p:ext uri="{BB962C8B-B14F-4D97-AF65-F5344CB8AC3E}">
        <p14:creationId xmlns:p14="http://schemas.microsoft.com/office/powerpoint/2010/main" val="950983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About SIHA Network</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buFont typeface="Wingdings" pitchFamily="2" charset="2"/>
              <a:buChar char="Ø"/>
            </a:pPr>
            <a:r>
              <a:rPr lang="en-US" sz="1800" dirty="0">
                <a:latin typeface="Cambria" pitchFamily="18" charset="0"/>
              </a:rPr>
              <a:t>The Strategic Initiative for Women in the Horn of Africa (SIHA) is a network of civil society organizations </a:t>
            </a:r>
            <a:r>
              <a:rPr lang="en-US" sz="1800" b="1" dirty="0">
                <a:latin typeface="Cambria" pitchFamily="18" charset="0"/>
              </a:rPr>
              <a:t>from Sudan, South Sudan, Somalia, Somaliland, Ethiopia, Eritrea, Djibouti, Uganda</a:t>
            </a:r>
            <a:r>
              <a:rPr lang="en-US" sz="1800" dirty="0">
                <a:latin typeface="Cambria" pitchFamily="18" charset="0"/>
              </a:rPr>
              <a:t>, and, most recently, the coastal area of Kenya. </a:t>
            </a:r>
            <a:endParaRPr lang="en-US" sz="1800" dirty="0" smtClean="0">
              <a:latin typeface="Cambria" pitchFamily="18" charset="0"/>
            </a:endParaRPr>
          </a:p>
          <a:p>
            <a:pPr algn="just">
              <a:lnSpc>
                <a:spcPct val="150000"/>
              </a:lnSpc>
              <a:buFont typeface="Wingdings" pitchFamily="2" charset="2"/>
              <a:buChar char="Ø"/>
            </a:pPr>
            <a:r>
              <a:rPr lang="en-US" sz="1800" dirty="0" smtClean="0">
                <a:latin typeface="Cambria" pitchFamily="18" charset="0"/>
              </a:rPr>
              <a:t>Established </a:t>
            </a:r>
            <a:r>
              <a:rPr lang="en-US" sz="1800" dirty="0">
                <a:latin typeface="Cambria" pitchFamily="18" charset="0"/>
              </a:rPr>
              <a:t>in 1995 by a coalition of women’s rights activists with the aim of strengthening the capacities of women’s rights organizations and addressing women’s subordination and violence against women and girls in the Horn of Africa, SIHA has grown substantially and is now comprised of close to 75 member organizations.</a:t>
            </a:r>
          </a:p>
        </p:txBody>
      </p:sp>
    </p:spTree>
    <p:extLst>
      <p:ext uri="{BB962C8B-B14F-4D97-AF65-F5344CB8AC3E}">
        <p14:creationId xmlns:p14="http://schemas.microsoft.com/office/powerpoint/2010/main" val="3595820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#JusticeforNoura: Trapped between Misogyny and Dogma</a:t>
            </a:r>
            <a:endParaRPr lang="en-US" sz="2400" b="1" dirty="0"/>
          </a:p>
        </p:txBody>
      </p:sp>
      <p:sp>
        <p:nvSpPr>
          <p:cNvPr id="3" name="Content Placeholder 2"/>
          <p:cNvSpPr>
            <a:spLocks noGrp="1"/>
          </p:cNvSpPr>
          <p:nvPr>
            <p:ph sz="quarter" idx="1"/>
          </p:nvPr>
        </p:nvSpPr>
        <p:spPr>
          <a:xfrm>
            <a:off x="457200" y="1143000"/>
            <a:ext cx="8229600" cy="4937760"/>
          </a:xfrm>
        </p:spPr>
        <p:txBody>
          <a:bodyPr>
            <a:noAutofit/>
          </a:bodyPr>
          <a:lstStyle/>
          <a:p>
            <a:pPr algn="just">
              <a:lnSpc>
                <a:spcPct val="150000"/>
              </a:lnSpc>
            </a:pPr>
            <a:r>
              <a:rPr lang="en-US" sz="1600" b="1" dirty="0" smtClean="0">
                <a:latin typeface="Cambria" pitchFamily="18" charset="0"/>
              </a:rPr>
              <a:t>The </a:t>
            </a:r>
            <a:r>
              <a:rPr lang="en-US" sz="1600" b="1" dirty="0">
                <a:latin typeface="Cambria" pitchFamily="18" charset="0"/>
              </a:rPr>
              <a:t>concept of guardianship in Sudanese Personal status</a:t>
            </a:r>
            <a:r>
              <a:rPr lang="en-US" sz="1600" dirty="0">
                <a:latin typeface="Cambria" pitchFamily="18" charset="0"/>
              </a:rPr>
              <a:t> Law is one of the greatest restrictions to women’s ability to control their lives and make decisions independently. Under Article 33 of the Personal Status Law, the guardians are: adult men that are Muslim, of sound mind and they do, among other things, decide upon the suitability of a potential husband, meaning that a woman can effectively be married without her consent if her guardian approves. </a:t>
            </a:r>
            <a:endParaRPr lang="en-US" sz="1600" dirty="0" smtClean="0">
              <a:latin typeface="Cambria" pitchFamily="18" charset="0"/>
            </a:endParaRPr>
          </a:p>
          <a:p>
            <a:pPr algn="just">
              <a:lnSpc>
                <a:spcPct val="150000"/>
              </a:lnSpc>
            </a:pPr>
            <a:r>
              <a:rPr lang="en-US" sz="1600" b="1" dirty="0" smtClean="0">
                <a:latin typeface="Cambria" pitchFamily="18" charset="0"/>
              </a:rPr>
              <a:t>Forced </a:t>
            </a:r>
            <a:r>
              <a:rPr lang="en-US" sz="1600" b="1" dirty="0">
                <a:latin typeface="Cambria" pitchFamily="18" charset="0"/>
              </a:rPr>
              <a:t>marriages and marriages to minors which are permitted by the Personal Status Law</a:t>
            </a:r>
            <a:r>
              <a:rPr lang="en-US" sz="1600" dirty="0">
                <a:latin typeface="Cambria" pitchFamily="18" charset="0"/>
              </a:rPr>
              <a:t> under Article 34, with permission of the girls’ guardians and with her consent. </a:t>
            </a:r>
          </a:p>
        </p:txBody>
      </p:sp>
      <p:sp>
        <p:nvSpPr>
          <p:cNvPr id="4" name="Footer Placeholder 3"/>
          <p:cNvSpPr>
            <a:spLocks noGrp="1"/>
          </p:cNvSpPr>
          <p:nvPr>
            <p:ph type="ftr" sz="quarter" idx="11"/>
          </p:nvPr>
        </p:nvSpPr>
        <p:spPr/>
        <p:txBody>
          <a:bodyPr/>
          <a:lstStyle/>
          <a:p>
            <a:r>
              <a:rPr lang="en-US" smtClean="0"/>
              <a:t>SIHA Network</a:t>
            </a:r>
            <a:endParaRPr lang="en-US"/>
          </a:p>
        </p:txBody>
      </p:sp>
    </p:spTree>
    <p:extLst>
      <p:ext uri="{BB962C8B-B14F-4D97-AF65-F5344CB8AC3E}">
        <p14:creationId xmlns:p14="http://schemas.microsoft.com/office/powerpoint/2010/main" val="1130716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#JusticeforNoura: Next steps of action</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Autofit/>
          </a:bodyPr>
          <a:lstStyle/>
          <a:p>
            <a:pPr algn="just">
              <a:lnSpc>
                <a:spcPct val="150000"/>
              </a:lnSpc>
            </a:pPr>
            <a:r>
              <a:rPr lang="en-US" sz="1800" b="1" dirty="0">
                <a:latin typeface="Cambria" pitchFamily="18" charset="0"/>
              </a:rPr>
              <a:t>An urgent need for Legal Reform in Sudan</a:t>
            </a:r>
          </a:p>
          <a:p>
            <a:pPr lvl="1" algn="just">
              <a:lnSpc>
                <a:spcPct val="150000"/>
              </a:lnSpc>
            </a:pPr>
            <a:r>
              <a:rPr lang="en-US" sz="1800" dirty="0">
                <a:latin typeface="Cambria" pitchFamily="18" charset="0"/>
              </a:rPr>
              <a:t>The Sudanese domestic legal framework is characterized by limitations in responding to human rights violations, and by discrimination and abuses mainly targeting women and girls; </a:t>
            </a:r>
            <a:endParaRPr lang="en-US" sz="1800" dirty="0" smtClean="0">
              <a:latin typeface="Cambria" pitchFamily="18" charset="0"/>
            </a:endParaRPr>
          </a:p>
          <a:p>
            <a:pPr lvl="1" algn="just">
              <a:lnSpc>
                <a:spcPct val="150000"/>
              </a:lnSpc>
            </a:pPr>
            <a:r>
              <a:rPr lang="en-US" sz="1800" dirty="0" smtClean="0">
                <a:latin typeface="Cambria" pitchFamily="18" charset="0"/>
              </a:rPr>
              <a:t>The </a:t>
            </a:r>
            <a:r>
              <a:rPr lang="en-US" sz="1800" dirty="0">
                <a:latin typeface="Cambria" pitchFamily="18" charset="0"/>
              </a:rPr>
              <a:t>Sudanese government has failed to amend the laws that allow girl child marriage, referring to the Sudan Personal Status Act of 1991 which contains an article allowing for the marriage of girls as young as 10.</a:t>
            </a:r>
          </a:p>
          <a:p>
            <a:pPr algn="just">
              <a:lnSpc>
                <a:spcPct val="150000"/>
              </a:lnSpc>
            </a:pPr>
            <a:r>
              <a:rPr lang="en-US" sz="1800" b="1" dirty="0" smtClean="0">
                <a:latin typeface="Cambria" pitchFamily="18" charset="0"/>
              </a:rPr>
              <a:t>The </a:t>
            </a:r>
            <a:r>
              <a:rPr lang="en-US" sz="1800" b="1" dirty="0">
                <a:latin typeface="Cambria" pitchFamily="18" charset="0"/>
              </a:rPr>
              <a:t>contemptible assumption:</a:t>
            </a:r>
          </a:p>
          <a:p>
            <a:pPr lvl="1" algn="just">
              <a:lnSpc>
                <a:spcPct val="150000"/>
              </a:lnSpc>
            </a:pPr>
            <a:r>
              <a:rPr lang="en-US" sz="1800" dirty="0">
                <a:latin typeface="Cambria" pitchFamily="18" charset="0"/>
              </a:rPr>
              <a:t>Girl child marriage is an appreciative matter in Islam and has many advantages including the prospect of being able to produce many offspring.</a:t>
            </a:r>
          </a:p>
          <a:p>
            <a:pPr algn="just">
              <a:lnSpc>
                <a:spcPct val="150000"/>
              </a:lnSpc>
            </a:pPr>
            <a:endParaRPr lang="en-US" sz="1800" dirty="0">
              <a:latin typeface="Cambria" pitchFamily="18" charset="0"/>
            </a:endParaRPr>
          </a:p>
        </p:txBody>
      </p:sp>
    </p:spTree>
    <p:extLst>
      <p:ext uri="{BB962C8B-B14F-4D97-AF65-F5344CB8AC3E}">
        <p14:creationId xmlns:p14="http://schemas.microsoft.com/office/powerpoint/2010/main" val="27934746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#JusticeforNoura – Saved for now!</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b="1" dirty="0" smtClean="0">
                <a:latin typeface="Cambria" pitchFamily="18" charset="0"/>
              </a:rPr>
              <a:t>Noura </a:t>
            </a:r>
            <a:r>
              <a:rPr lang="en-US" sz="1800" b="1" dirty="0">
                <a:latin typeface="Cambria" pitchFamily="18" charset="0"/>
              </a:rPr>
              <a:t>is no longer being charged under Article 130</a:t>
            </a:r>
            <a:r>
              <a:rPr lang="en-US" sz="1800" dirty="0">
                <a:latin typeface="Cambria" pitchFamily="18" charset="0"/>
              </a:rPr>
              <a:t> – capital punishment in the Sudan Criminal Act, where the appeal court has accepted the lawyers appeal. </a:t>
            </a:r>
            <a:endParaRPr lang="en-US" sz="1800" dirty="0" smtClean="0">
              <a:latin typeface="Cambria" pitchFamily="18" charset="0"/>
            </a:endParaRPr>
          </a:p>
          <a:p>
            <a:pPr algn="just">
              <a:lnSpc>
                <a:spcPct val="150000"/>
              </a:lnSpc>
            </a:pPr>
            <a:r>
              <a:rPr lang="en-US" sz="1800" dirty="0" smtClean="0">
                <a:latin typeface="Cambria" pitchFamily="18" charset="0"/>
              </a:rPr>
              <a:t>She </a:t>
            </a:r>
            <a:r>
              <a:rPr lang="en-US" sz="1800" dirty="0">
                <a:latin typeface="Cambria" pitchFamily="18" charset="0"/>
              </a:rPr>
              <a:t>is now being charged for </a:t>
            </a:r>
            <a:r>
              <a:rPr lang="en-US" sz="1800" b="1" dirty="0">
                <a:latin typeface="Cambria" pitchFamily="18" charset="0"/>
              </a:rPr>
              <a:t>five years in jail </a:t>
            </a:r>
            <a:r>
              <a:rPr lang="en-US" sz="1800" dirty="0">
                <a:latin typeface="Cambria" pitchFamily="18" charset="0"/>
              </a:rPr>
              <a:t>for the self-defense crime and payment of three hundred and fifty thousand Sudanese Pounds </a:t>
            </a:r>
            <a:r>
              <a:rPr lang="en-US" sz="1800" b="1" dirty="0">
                <a:latin typeface="Cambria" pitchFamily="18" charset="0"/>
              </a:rPr>
              <a:t>as </a:t>
            </a:r>
            <a:r>
              <a:rPr lang="en-US" sz="1800" b="1" i="1" dirty="0" err="1" smtClean="0">
                <a:latin typeface="Cambria" pitchFamily="18" charset="0"/>
              </a:rPr>
              <a:t>deia</a:t>
            </a:r>
            <a:r>
              <a:rPr lang="en-US" sz="1800" b="1" dirty="0" smtClean="0">
                <a:latin typeface="Cambria" pitchFamily="18" charset="0"/>
              </a:rPr>
              <a:t> </a:t>
            </a:r>
            <a:r>
              <a:rPr lang="en-US" sz="1800" b="1" dirty="0">
                <a:latin typeface="Cambria" pitchFamily="18" charset="0"/>
              </a:rPr>
              <a:t>money to the family of the deceased</a:t>
            </a:r>
            <a:r>
              <a:rPr lang="en-US" sz="1800" dirty="0">
                <a:latin typeface="Cambria" pitchFamily="18" charset="0"/>
              </a:rPr>
              <a:t> – which is equivalent to ten to twelve </a:t>
            </a:r>
            <a:r>
              <a:rPr lang="en-US" sz="1800" dirty="0" smtClean="0">
                <a:latin typeface="Cambria" pitchFamily="18" charset="0"/>
              </a:rPr>
              <a:t>thousand (US$ 12,000). </a:t>
            </a:r>
          </a:p>
          <a:p>
            <a:pPr algn="just">
              <a:lnSpc>
                <a:spcPct val="150000"/>
              </a:lnSpc>
            </a:pPr>
            <a:r>
              <a:rPr lang="en-US" sz="1800" dirty="0" smtClean="0">
                <a:latin typeface="Cambria" pitchFamily="18" charset="0"/>
              </a:rPr>
              <a:t>If </a:t>
            </a:r>
            <a:r>
              <a:rPr lang="en-US" sz="1800" dirty="0">
                <a:latin typeface="Cambria" pitchFamily="18" charset="0"/>
              </a:rPr>
              <a:t>the </a:t>
            </a:r>
            <a:r>
              <a:rPr lang="en-US" sz="1800" dirty="0" err="1">
                <a:latin typeface="Cambria" pitchFamily="18" charset="0"/>
              </a:rPr>
              <a:t>diya</a:t>
            </a:r>
            <a:r>
              <a:rPr lang="en-US" sz="1800" dirty="0">
                <a:latin typeface="Cambria" pitchFamily="18" charset="0"/>
              </a:rPr>
              <a:t> is not paid within the allocated time frame, then Noura will have to serve a longer time in prison. </a:t>
            </a:r>
            <a:r>
              <a:rPr lang="en-US" sz="1800" b="1" dirty="0">
                <a:latin typeface="Cambria" pitchFamily="18" charset="0"/>
              </a:rPr>
              <a:t>This sentence however might be contested by the family of the deceased</a:t>
            </a:r>
            <a:r>
              <a:rPr lang="en-US" sz="1800" dirty="0">
                <a:latin typeface="Cambria" pitchFamily="18" charset="0"/>
              </a:rPr>
              <a:t>.</a:t>
            </a:r>
          </a:p>
        </p:txBody>
      </p:sp>
    </p:spTree>
    <p:extLst>
      <p:ext uri="{BB962C8B-B14F-4D97-AF65-F5344CB8AC3E}">
        <p14:creationId xmlns:p14="http://schemas.microsoft.com/office/powerpoint/2010/main" val="1724061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Key Advocacy Messages to implement in all </a:t>
            </a:r>
            <a:r>
              <a:rPr lang="en-US" b="1" dirty="0" smtClean="0"/>
              <a:t>programming</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b="1" dirty="0" smtClean="0">
                <a:latin typeface="Cambria" pitchFamily="18" charset="0"/>
              </a:rPr>
              <a:t>Ratification </a:t>
            </a:r>
            <a:r>
              <a:rPr lang="en-US" sz="1800" b="1" dirty="0">
                <a:latin typeface="Cambria" pitchFamily="18" charset="0"/>
              </a:rPr>
              <a:t>of continental </a:t>
            </a:r>
            <a:r>
              <a:rPr lang="en-US" sz="1800" b="1" dirty="0" smtClean="0">
                <a:latin typeface="Cambria" pitchFamily="18" charset="0"/>
              </a:rPr>
              <a:t>and international mechanisms and instruments </a:t>
            </a:r>
            <a:r>
              <a:rPr lang="en-US" sz="1800" dirty="0">
                <a:latin typeface="Cambria" pitchFamily="18" charset="0"/>
              </a:rPr>
              <a:t>meant to protect the rights of children in the Horn of Africa; </a:t>
            </a:r>
          </a:p>
          <a:p>
            <a:pPr algn="just">
              <a:lnSpc>
                <a:spcPct val="150000"/>
              </a:lnSpc>
            </a:pPr>
            <a:r>
              <a:rPr lang="en-US" sz="1800" b="1" dirty="0" smtClean="0">
                <a:latin typeface="Cambria" pitchFamily="18" charset="0"/>
              </a:rPr>
              <a:t>Adoption </a:t>
            </a:r>
            <a:r>
              <a:rPr lang="en-US" sz="1800" b="1" dirty="0">
                <a:latin typeface="Cambria" pitchFamily="18" charset="0"/>
              </a:rPr>
              <a:t>of domestic laws and policies</a:t>
            </a:r>
            <a:r>
              <a:rPr lang="en-US" sz="1800" dirty="0">
                <a:latin typeface="Cambria" pitchFamily="18" charset="0"/>
              </a:rPr>
              <a:t> to give effect to the provisions of the charters and other continental instruments; </a:t>
            </a:r>
          </a:p>
          <a:p>
            <a:pPr algn="just">
              <a:lnSpc>
                <a:spcPct val="150000"/>
              </a:lnSpc>
            </a:pPr>
            <a:r>
              <a:rPr lang="en-US" sz="1800" b="1" dirty="0" smtClean="0">
                <a:latin typeface="Cambria" pitchFamily="18" charset="0"/>
              </a:rPr>
              <a:t>Harmonizing </a:t>
            </a:r>
            <a:r>
              <a:rPr lang="en-US" sz="1800" b="1" dirty="0">
                <a:latin typeface="Cambria" pitchFamily="18" charset="0"/>
              </a:rPr>
              <a:t>civil, customary </a:t>
            </a:r>
            <a:r>
              <a:rPr lang="en-US" sz="1800" dirty="0">
                <a:latin typeface="Cambria" pitchFamily="18" charset="0"/>
              </a:rPr>
              <a:t>and common law definitions of the child in line with all continental instruments; </a:t>
            </a:r>
          </a:p>
          <a:p>
            <a:pPr algn="just">
              <a:lnSpc>
                <a:spcPct val="150000"/>
              </a:lnSpc>
            </a:pPr>
            <a:r>
              <a:rPr lang="en-US" sz="1800" b="1" dirty="0" smtClean="0">
                <a:latin typeface="Cambria" pitchFamily="18" charset="0"/>
              </a:rPr>
              <a:t>Promotion </a:t>
            </a:r>
            <a:r>
              <a:rPr lang="en-US" sz="1800" b="1" dirty="0">
                <a:latin typeface="Cambria" pitchFamily="18" charset="0"/>
              </a:rPr>
              <a:t>of girls’ skills development </a:t>
            </a:r>
            <a:r>
              <a:rPr lang="en-US" sz="1800" dirty="0">
                <a:latin typeface="Cambria" pitchFamily="18" charset="0"/>
              </a:rPr>
              <a:t>and universal health care and facilities to ensure the safety of child in the Horn of Africa; </a:t>
            </a:r>
          </a:p>
          <a:p>
            <a:pPr algn="just">
              <a:lnSpc>
                <a:spcPct val="150000"/>
              </a:lnSpc>
            </a:pPr>
            <a:endParaRPr lang="en-US" sz="1800" dirty="0">
              <a:latin typeface="Cambria" pitchFamily="18" charset="0"/>
            </a:endParaRPr>
          </a:p>
        </p:txBody>
      </p:sp>
    </p:spTree>
    <p:extLst>
      <p:ext uri="{BB962C8B-B14F-4D97-AF65-F5344CB8AC3E}">
        <p14:creationId xmlns:p14="http://schemas.microsoft.com/office/powerpoint/2010/main" val="12317178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448" y="2895600"/>
            <a:ext cx="8229600" cy="990600"/>
          </a:xfrm>
        </p:spPr>
        <p:txBody>
          <a:bodyPr/>
          <a:lstStyle/>
          <a:p>
            <a:pPr algn="ctr"/>
            <a:r>
              <a:rPr lang="en-ZA" b="1" dirty="0" smtClean="0"/>
              <a:t>Questions and Discussion </a:t>
            </a:r>
            <a:endParaRPr lang="en-ZA" b="1" dirty="0"/>
          </a:p>
        </p:txBody>
      </p:sp>
      <p:sp>
        <p:nvSpPr>
          <p:cNvPr id="3" name="Footer Placeholder 2"/>
          <p:cNvSpPr>
            <a:spLocks noGrp="1"/>
          </p:cNvSpPr>
          <p:nvPr>
            <p:ph type="ftr" sz="quarter" idx="11"/>
          </p:nvPr>
        </p:nvSpPr>
        <p:spPr/>
        <p:txBody>
          <a:bodyPr/>
          <a:lstStyle/>
          <a:p>
            <a:r>
              <a:rPr lang="en-US" smtClean="0"/>
              <a:t>SIHA Network</a:t>
            </a:r>
            <a:endParaRPr lang="en-US"/>
          </a:p>
        </p:txBody>
      </p:sp>
    </p:spTree>
    <p:extLst>
      <p:ext uri="{BB962C8B-B14F-4D97-AF65-F5344CB8AC3E}">
        <p14:creationId xmlns:p14="http://schemas.microsoft.com/office/powerpoint/2010/main" val="3136487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SIHA’s Vision</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5" name="TextBox 4"/>
          <p:cNvSpPr txBox="1"/>
          <p:nvPr/>
        </p:nvSpPr>
        <p:spPr>
          <a:xfrm>
            <a:off x="848139" y="2567464"/>
            <a:ext cx="7162800" cy="1477328"/>
          </a:xfrm>
          <a:prstGeom prst="rect">
            <a:avLst/>
          </a:prstGeom>
          <a:noFill/>
          <a:ln>
            <a:solidFill>
              <a:srgbClr val="FF3300"/>
            </a:solidFill>
          </a:ln>
        </p:spPr>
        <p:txBody>
          <a:bodyPr wrap="square" rtlCol="0">
            <a:spAutoFit/>
          </a:bodyPr>
          <a:lstStyle/>
          <a:p>
            <a:pPr algn="ctr"/>
            <a:endParaRPr lang="en-US" dirty="0">
              <a:latin typeface="Cambria" pitchFamily="18" charset="0"/>
            </a:endParaRPr>
          </a:p>
          <a:p>
            <a:pPr algn="ctr"/>
            <a:r>
              <a:rPr lang="en-US" dirty="0">
                <a:latin typeface="Cambria" pitchFamily="18" charset="0"/>
              </a:rPr>
              <a:t>“All women and girls in the Horn of Africa have the right to live in a peaceful, just environment and that they are able to exercise their equal rights as human beings.”</a:t>
            </a:r>
          </a:p>
          <a:p>
            <a:endParaRPr lang="en-US" dirty="0"/>
          </a:p>
        </p:txBody>
      </p:sp>
    </p:spTree>
    <p:extLst>
      <p:ext uri="{BB962C8B-B14F-4D97-AF65-F5344CB8AC3E}">
        <p14:creationId xmlns:p14="http://schemas.microsoft.com/office/powerpoint/2010/main" val="1324276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Drivers of child marriage in the Horn of Africa</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lnSpcReduction="10000"/>
          </a:bodyPr>
          <a:lstStyle/>
          <a:p>
            <a:pPr algn="just">
              <a:lnSpc>
                <a:spcPct val="150000"/>
              </a:lnSpc>
            </a:pPr>
            <a:r>
              <a:rPr lang="en-US" sz="1800" b="1" dirty="0" smtClean="0">
                <a:latin typeface="Cambria" pitchFamily="18" charset="0"/>
              </a:rPr>
              <a:t>Poverty and economic degradation</a:t>
            </a:r>
            <a:r>
              <a:rPr lang="en-US" sz="1800" dirty="0" smtClean="0">
                <a:latin typeface="Cambria" pitchFamily="18" charset="0"/>
              </a:rPr>
              <a:t>: High </a:t>
            </a:r>
            <a:r>
              <a:rPr lang="en-US" sz="1800" dirty="0">
                <a:latin typeface="Cambria" pitchFamily="18" charset="0"/>
              </a:rPr>
              <a:t>levels of poverty, conflict, instability, low levels of literacy and gender gaps in education fuel child marriage in South Sudan. Girls and families often feel that they are escaping poverty by marrying young</a:t>
            </a:r>
            <a:r>
              <a:rPr lang="en-US" sz="1800" dirty="0" smtClean="0">
                <a:latin typeface="Cambria" pitchFamily="18" charset="0"/>
              </a:rPr>
              <a:t>.</a:t>
            </a:r>
            <a:endParaRPr lang="en-US" sz="1800" dirty="0">
              <a:latin typeface="Cambria" pitchFamily="18" charset="0"/>
            </a:endParaRPr>
          </a:p>
          <a:p>
            <a:pPr algn="just">
              <a:lnSpc>
                <a:spcPct val="150000"/>
              </a:lnSpc>
            </a:pPr>
            <a:r>
              <a:rPr lang="en-US" sz="1800" dirty="0">
                <a:latin typeface="Cambria" pitchFamily="18" charset="0"/>
              </a:rPr>
              <a:t>Many South Sudanese communities see child marriage as a way to protect girls from pre-marital sex and unwanted pregnancies. Families also marry off their daughters in exchange for a bride-price or other much-needed resources such as of cattle</a:t>
            </a:r>
            <a:r>
              <a:rPr lang="en-US" sz="1800" dirty="0" smtClean="0">
                <a:latin typeface="Cambria" pitchFamily="18" charset="0"/>
              </a:rPr>
              <a:t>.</a:t>
            </a:r>
          </a:p>
          <a:p>
            <a:pPr lvl="1" algn="just">
              <a:lnSpc>
                <a:spcPct val="150000"/>
              </a:lnSpc>
            </a:pPr>
            <a:r>
              <a:rPr lang="en-US" sz="1800" dirty="0" smtClean="0">
                <a:latin typeface="Cambria" pitchFamily="18" charset="0"/>
              </a:rPr>
              <a:t>In the case that the girl has higher education, then there is added value for bride price – thus the commodification of women; </a:t>
            </a:r>
            <a:endParaRPr lang="en-US" sz="1800" dirty="0">
              <a:latin typeface="Cambria" pitchFamily="18" charset="0"/>
            </a:endParaRPr>
          </a:p>
          <a:p>
            <a:pPr algn="just">
              <a:lnSpc>
                <a:spcPct val="150000"/>
              </a:lnSpc>
            </a:pPr>
            <a:r>
              <a:rPr lang="en-US" sz="1800" dirty="0">
                <a:latin typeface="Cambria" pitchFamily="18" charset="0"/>
              </a:rPr>
              <a:t>South Sudan’s lack of a strong legal framework, along with poor enforcement of existing laws, means that perpetrators are rarely bought to justice.</a:t>
            </a:r>
          </a:p>
        </p:txBody>
      </p:sp>
    </p:spTree>
    <p:extLst>
      <p:ext uri="{BB962C8B-B14F-4D97-AF65-F5344CB8AC3E}">
        <p14:creationId xmlns:p14="http://schemas.microsoft.com/office/powerpoint/2010/main" val="2900038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Drivers of child marriage in Somalia </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fontScale="92500"/>
          </a:bodyPr>
          <a:lstStyle/>
          <a:p>
            <a:pPr algn="just">
              <a:lnSpc>
                <a:spcPct val="150000"/>
              </a:lnSpc>
            </a:pPr>
            <a:r>
              <a:rPr lang="en-US" sz="1800" dirty="0" smtClean="0">
                <a:latin typeface="Cambria" pitchFamily="18" charset="0"/>
              </a:rPr>
              <a:t>Child marriage in Somalia is exacerbated by the absence of a coherent legal framework to which women can appeal for justice; </a:t>
            </a:r>
          </a:p>
          <a:p>
            <a:pPr algn="just">
              <a:lnSpc>
                <a:spcPct val="150000"/>
              </a:lnSpc>
            </a:pPr>
            <a:r>
              <a:rPr lang="en-US" sz="1800" dirty="0" smtClean="0">
                <a:latin typeface="Cambria" pitchFamily="18" charset="0"/>
              </a:rPr>
              <a:t>Under </a:t>
            </a:r>
            <a:r>
              <a:rPr lang="en-US" sz="1800" dirty="0">
                <a:latin typeface="Cambria" pitchFamily="18" charset="0"/>
              </a:rPr>
              <a:t>Somali customs, parents </a:t>
            </a:r>
            <a:r>
              <a:rPr lang="en-US" sz="1800" dirty="0" smtClean="0">
                <a:latin typeface="Cambria" pitchFamily="18" charset="0"/>
              </a:rPr>
              <a:t>can choose </a:t>
            </a:r>
            <a:r>
              <a:rPr lang="en-US" sz="1800" dirty="0">
                <a:latin typeface="Cambria" pitchFamily="18" charset="0"/>
              </a:rPr>
              <a:t>their daughter’s husband and </a:t>
            </a:r>
            <a:r>
              <a:rPr lang="en-US" sz="1800" dirty="0" smtClean="0">
                <a:latin typeface="Cambria" pitchFamily="18" charset="0"/>
              </a:rPr>
              <a:t>decide </a:t>
            </a:r>
            <a:r>
              <a:rPr lang="en-US" sz="1800" dirty="0">
                <a:latin typeface="Cambria" pitchFamily="18" charset="0"/>
              </a:rPr>
              <a:t>if their daughter will to undergo female genital </a:t>
            </a:r>
            <a:r>
              <a:rPr lang="en-US" sz="1800" dirty="0" smtClean="0">
                <a:latin typeface="Cambria" pitchFamily="18" charset="0"/>
              </a:rPr>
              <a:t>mutilation. Forced </a:t>
            </a:r>
            <a:r>
              <a:rPr lang="en-US" sz="1800" dirty="0">
                <a:latin typeface="Cambria" pitchFamily="18" charset="0"/>
              </a:rPr>
              <a:t>marriages are not uncommon, and young girls are often given away as brides without their consent. </a:t>
            </a:r>
            <a:r>
              <a:rPr lang="en-US" sz="1800" dirty="0" smtClean="0">
                <a:latin typeface="Cambria" pitchFamily="18" charset="0"/>
              </a:rPr>
              <a:t>Girls have also been commoditized as exchange for </a:t>
            </a:r>
            <a:r>
              <a:rPr lang="en-US" sz="1800" dirty="0">
                <a:latin typeface="Cambria" pitchFamily="18" charset="0"/>
              </a:rPr>
              <a:t>marriage between </a:t>
            </a:r>
            <a:r>
              <a:rPr lang="en-US" sz="1800" dirty="0" smtClean="0">
                <a:latin typeface="Cambria" pitchFamily="18" charset="0"/>
              </a:rPr>
              <a:t>the warring </a:t>
            </a:r>
            <a:r>
              <a:rPr lang="en-US" sz="1800" dirty="0">
                <a:latin typeface="Cambria" pitchFamily="18" charset="0"/>
              </a:rPr>
              <a:t>tribes as part of a peace negotiations, or </a:t>
            </a:r>
            <a:r>
              <a:rPr lang="en-US" sz="1800" dirty="0" smtClean="0">
                <a:latin typeface="Cambria" pitchFamily="18" charset="0"/>
              </a:rPr>
              <a:t>subject </a:t>
            </a:r>
            <a:r>
              <a:rPr lang="en-US" sz="1800" dirty="0">
                <a:latin typeface="Cambria" pitchFamily="18" charset="0"/>
              </a:rPr>
              <a:t>to “inherited” marriage, including practices where a man is entitled to “inherit” the widow of his deceased </a:t>
            </a:r>
            <a:r>
              <a:rPr lang="en-US" sz="1800" dirty="0" smtClean="0">
                <a:latin typeface="Cambria" pitchFamily="18" charset="0"/>
              </a:rPr>
              <a:t>relative</a:t>
            </a:r>
          </a:p>
          <a:p>
            <a:pPr algn="just">
              <a:lnSpc>
                <a:spcPct val="150000"/>
              </a:lnSpc>
            </a:pPr>
            <a:r>
              <a:rPr lang="en-US" sz="1800" dirty="0" smtClean="0">
                <a:latin typeface="Cambria" pitchFamily="18" charset="0"/>
              </a:rPr>
              <a:t>Women </a:t>
            </a:r>
            <a:r>
              <a:rPr lang="en-US" sz="1800" dirty="0">
                <a:latin typeface="Cambria" pitchFamily="18" charset="0"/>
              </a:rPr>
              <a:t>and girls who have been raped are often forced to marry their rapists to uphold family honor, and rapists can avoid punishment if they marry their victim. A woman who refuses such a marriage may face severe consequences from her own family and clan. </a:t>
            </a:r>
          </a:p>
        </p:txBody>
      </p:sp>
    </p:spTree>
    <p:extLst>
      <p:ext uri="{BB962C8B-B14F-4D97-AF65-F5344CB8AC3E}">
        <p14:creationId xmlns:p14="http://schemas.microsoft.com/office/powerpoint/2010/main" val="3238007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Drivers of child marriage in Sudan</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nSpc>
                <a:spcPct val="150000"/>
              </a:lnSpc>
            </a:pPr>
            <a:r>
              <a:rPr lang="en-US" sz="1800" dirty="0">
                <a:latin typeface="Cambria" pitchFamily="18" charset="0"/>
              </a:rPr>
              <a:t>Sudan is a country with limited space for women to exercise their civil, political and human rights. </a:t>
            </a:r>
            <a:endParaRPr lang="en-US" sz="1800" dirty="0" smtClean="0">
              <a:latin typeface="Cambria" pitchFamily="18" charset="0"/>
            </a:endParaRPr>
          </a:p>
          <a:p>
            <a:pPr>
              <a:lnSpc>
                <a:spcPct val="150000"/>
              </a:lnSpc>
            </a:pPr>
            <a:r>
              <a:rPr lang="en-US" sz="1800" dirty="0" smtClean="0">
                <a:latin typeface="Cambria" pitchFamily="18" charset="0"/>
              </a:rPr>
              <a:t>In the case of Sudan, issues regarding the rights of women and girls are complex and highly politicized owing to Islamization of the state and Sharia laws which target and harm women and girls; </a:t>
            </a:r>
          </a:p>
          <a:p>
            <a:pPr>
              <a:lnSpc>
                <a:spcPct val="150000"/>
              </a:lnSpc>
            </a:pPr>
            <a:r>
              <a:rPr lang="en-US" sz="1800" dirty="0" smtClean="0">
                <a:latin typeface="Cambria" pitchFamily="18" charset="0"/>
              </a:rPr>
              <a:t>Sudan struggles with cycles  and various pockets of conflicts across the country which leads to polarization – war in </a:t>
            </a:r>
            <a:r>
              <a:rPr lang="en-US" sz="1800" dirty="0">
                <a:latin typeface="Cambria" pitchFamily="18" charset="0"/>
              </a:rPr>
              <a:t>D</a:t>
            </a:r>
            <a:r>
              <a:rPr lang="en-US" sz="1800" dirty="0" smtClean="0">
                <a:latin typeface="Cambria" pitchFamily="18" charset="0"/>
              </a:rPr>
              <a:t>arfur and Nuba Mountains </a:t>
            </a:r>
            <a:endParaRPr lang="en-US" sz="1800" dirty="0">
              <a:latin typeface="Cambria" pitchFamily="18" charset="0"/>
            </a:endParaRPr>
          </a:p>
        </p:txBody>
      </p:sp>
    </p:spTree>
    <p:extLst>
      <p:ext uri="{BB962C8B-B14F-4D97-AF65-F5344CB8AC3E}">
        <p14:creationId xmlns:p14="http://schemas.microsoft.com/office/powerpoint/2010/main" val="3034271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Child marriage in Nuba Mountains, Sudan</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b="1" dirty="0" smtClean="0">
                <a:latin typeface="Cambria" pitchFamily="18" charset="0"/>
              </a:rPr>
              <a:t>A hallmark of gender inequality: </a:t>
            </a:r>
          </a:p>
          <a:p>
            <a:pPr algn="just">
              <a:lnSpc>
                <a:spcPct val="150000"/>
              </a:lnSpc>
            </a:pPr>
            <a:r>
              <a:rPr lang="en-US" sz="1800" b="1" dirty="0" smtClean="0">
                <a:latin typeface="Cambria" pitchFamily="18" charset="0"/>
              </a:rPr>
              <a:t>Status of conflict on child marriage / De-prioritization of girls’ education</a:t>
            </a:r>
            <a:r>
              <a:rPr lang="en-US" sz="1800" dirty="0" smtClean="0">
                <a:latin typeface="Cambria" pitchFamily="18" charset="0"/>
              </a:rPr>
              <a:t>: In Nuba Mountains, there are no schools / educational institutions because the infrastructure was destroyed in the war;</a:t>
            </a:r>
          </a:p>
          <a:p>
            <a:pPr lvl="1" algn="just">
              <a:lnSpc>
                <a:spcPct val="150000"/>
              </a:lnSpc>
            </a:pPr>
            <a:r>
              <a:rPr lang="en-US" sz="1500" b="1" dirty="0" smtClean="0">
                <a:latin typeface="Cambria" pitchFamily="18" charset="0"/>
              </a:rPr>
              <a:t>Roles of girls and boys</a:t>
            </a:r>
            <a:r>
              <a:rPr lang="en-US" sz="1500" dirty="0" smtClean="0">
                <a:latin typeface="Cambria" pitchFamily="18" charset="0"/>
              </a:rPr>
              <a:t>: Boys are trained to be soldiers while girls are brought up to be wives to soldiers (Women and girls have remained embedded in traditional roles, disempowered both in household and political spheres)</a:t>
            </a:r>
          </a:p>
          <a:p>
            <a:pPr algn="just">
              <a:lnSpc>
                <a:spcPct val="150000"/>
              </a:lnSpc>
            </a:pPr>
            <a:r>
              <a:rPr lang="en-US" sz="1800" b="1" dirty="0" smtClean="0">
                <a:latin typeface="Cambria" pitchFamily="18" charset="0"/>
              </a:rPr>
              <a:t>Religious laws in Sudan</a:t>
            </a:r>
            <a:r>
              <a:rPr lang="en-US" sz="1800" dirty="0" smtClean="0">
                <a:latin typeface="Cambria" pitchFamily="18" charset="0"/>
              </a:rPr>
              <a:t>:</a:t>
            </a:r>
          </a:p>
          <a:p>
            <a:pPr lvl="1" algn="just">
              <a:lnSpc>
                <a:spcPct val="150000"/>
              </a:lnSpc>
            </a:pPr>
            <a:r>
              <a:rPr lang="en-US" sz="1500" b="1" dirty="0">
                <a:latin typeface="Cambria" pitchFamily="18" charset="0"/>
              </a:rPr>
              <a:t>Age 10:</a:t>
            </a:r>
            <a:r>
              <a:rPr lang="en-US" sz="1500" dirty="0">
                <a:latin typeface="Cambria" pitchFamily="18" charset="0"/>
              </a:rPr>
              <a:t> The Sudanese government has failed to amend the laws that allow girl child marriage, referring to the Sudan Personal Status Act of 1991 which contains an article allowing for the marriage of girls as young as </a:t>
            </a:r>
            <a:r>
              <a:rPr lang="en-US" sz="1500" dirty="0" smtClean="0">
                <a:latin typeface="Cambria" pitchFamily="18" charset="0"/>
              </a:rPr>
              <a:t>10.</a:t>
            </a:r>
          </a:p>
        </p:txBody>
      </p:sp>
    </p:spTree>
    <p:extLst>
      <p:ext uri="{BB962C8B-B14F-4D97-AF65-F5344CB8AC3E}">
        <p14:creationId xmlns:p14="http://schemas.microsoft.com/office/powerpoint/2010/main" val="2087712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Cambria" pitchFamily="18" charset="0"/>
              </a:rPr>
              <a:t>SIHA’S WORK IN THE REGION: Ethiopia and Eritrea</a:t>
            </a:r>
            <a:endParaRPr lang="en-US" sz="2400" b="1" dirty="0">
              <a:latin typeface="Cambria" pitchFamily="18" charset="0"/>
            </a:endParaRPr>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dirty="0" smtClean="0">
                <a:latin typeface="Cambria" pitchFamily="18" charset="0"/>
              </a:rPr>
              <a:t>With </a:t>
            </a:r>
            <a:r>
              <a:rPr lang="en-US" sz="1800" dirty="0">
                <a:latin typeface="Cambria" pitchFamily="18" charset="0"/>
              </a:rPr>
              <a:t>the influx of Ethiopian migrant adolescent girls into the Gulf through Somalia in search of better economic conditions, many of these girls are deported back into Ethiopia – thus increasing their vulnerability as Internally Displaced People (IDPs), and being more susceptible to trafficking and child marriages. These girls account for nearly 50% of the migrant population. </a:t>
            </a:r>
            <a:endParaRPr lang="en-US" sz="1800" dirty="0" smtClean="0">
              <a:latin typeface="Cambria" pitchFamily="18" charset="0"/>
            </a:endParaRPr>
          </a:p>
          <a:p>
            <a:pPr algn="just">
              <a:lnSpc>
                <a:spcPct val="150000"/>
              </a:lnSpc>
            </a:pPr>
            <a:r>
              <a:rPr lang="en-US" sz="1800" dirty="0" smtClean="0">
                <a:latin typeface="Cambria" pitchFamily="18" charset="0"/>
              </a:rPr>
              <a:t>In </a:t>
            </a:r>
            <a:r>
              <a:rPr lang="en-US" sz="1800" dirty="0">
                <a:latin typeface="Cambria" pitchFamily="18" charset="0"/>
              </a:rPr>
              <a:t>Ethiopia, Eritrea and Somaliland, SIHA works very closely with and through its members to advocate and provide direct support related to girls migrating seeking economic opportunities – through </a:t>
            </a:r>
            <a:r>
              <a:rPr lang="en-US" sz="1800" b="1" dirty="0">
                <a:latin typeface="Cambria" pitchFamily="18" charset="0"/>
              </a:rPr>
              <a:t>skills development programs</a:t>
            </a:r>
            <a:r>
              <a:rPr lang="en-US" sz="1800" dirty="0">
                <a:latin typeface="Cambria" pitchFamily="18" charset="0"/>
              </a:rPr>
              <a:t>; </a:t>
            </a:r>
          </a:p>
          <a:p>
            <a:pPr algn="just">
              <a:lnSpc>
                <a:spcPct val="150000"/>
              </a:lnSpc>
            </a:pPr>
            <a:endParaRPr lang="en-US" sz="1800" dirty="0">
              <a:latin typeface="Cambria" pitchFamily="18" charset="0"/>
            </a:endParaRPr>
          </a:p>
        </p:txBody>
      </p:sp>
    </p:spTree>
    <p:extLst>
      <p:ext uri="{BB962C8B-B14F-4D97-AF65-F5344CB8AC3E}">
        <p14:creationId xmlns:p14="http://schemas.microsoft.com/office/powerpoint/2010/main" val="3451884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Contexts and lessons learnt from men’s interventions in child marriage</a:t>
            </a:r>
            <a:endParaRPr lang="en-US" b="1" dirty="0"/>
          </a:p>
        </p:txBody>
      </p:sp>
      <p:sp>
        <p:nvSpPr>
          <p:cNvPr id="3" name="Footer Placeholder 2"/>
          <p:cNvSpPr>
            <a:spLocks noGrp="1"/>
          </p:cNvSpPr>
          <p:nvPr>
            <p:ph type="ftr" sz="quarter" idx="11"/>
          </p:nvPr>
        </p:nvSpPr>
        <p:spPr/>
        <p:txBody>
          <a:bodyPr/>
          <a:lstStyle/>
          <a:p>
            <a:r>
              <a:rPr lang="en-US" smtClean="0"/>
              <a:t>SIHA Network</a:t>
            </a:r>
            <a:endParaRPr lang="en-US"/>
          </a:p>
        </p:txBody>
      </p:sp>
      <p:sp>
        <p:nvSpPr>
          <p:cNvPr id="4" name="Content Placeholder 3"/>
          <p:cNvSpPr>
            <a:spLocks noGrp="1"/>
          </p:cNvSpPr>
          <p:nvPr>
            <p:ph sz="quarter" idx="1"/>
          </p:nvPr>
        </p:nvSpPr>
        <p:spPr/>
        <p:txBody>
          <a:bodyPr>
            <a:normAutofit/>
          </a:bodyPr>
          <a:lstStyle/>
          <a:p>
            <a:pPr algn="just">
              <a:lnSpc>
                <a:spcPct val="150000"/>
              </a:lnSpc>
            </a:pPr>
            <a:r>
              <a:rPr lang="en-US" sz="1800" b="1" dirty="0" smtClean="0">
                <a:latin typeface="Cambria" pitchFamily="18" charset="0"/>
              </a:rPr>
              <a:t>Men in their roles as fathers places them as an important interface between the family/household, local community and the broader</a:t>
            </a:r>
            <a:r>
              <a:rPr lang="en-US" sz="1800" dirty="0" smtClean="0">
                <a:latin typeface="Cambria" pitchFamily="18" charset="0"/>
              </a:rPr>
              <a:t> (social, cultural and political) society. This therefore is a stage for critical intervention and subsequent exploitation; </a:t>
            </a:r>
          </a:p>
          <a:p>
            <a:pPr lvl="1" algn="just">
              <a:lnSpc>
                <a:spcPct val="150000"/>
              </a:lnSpc>
            </a:pPr>
            <a:r>
              <a:rPr lang="en-US" sz="1800" dirty="0" smtClean="0">
                <a:latin typeface="Cambria" pitchFamily="18" charset="0"/>
              </a:rPr>
              <a:t>The culture of silence can be broken when the support from men comes (in the case of daughters refusing marriage proposals at a young age)</a:t>
            </a:r>
          </a:p>
          <a:p>
            <a:pPr algn="just">
              <a:lnSpc>
                <a:spcPct val="150000"/>
              </a:lnSpc>
            </a:pPr>
            <a:r>
              <a:rPr lang="en-US" sz="2100" dirty="0" smtClean="0">
                <a:latin typeface="Cambria" pitchFamily="18" charset="0"/>
              </a:rPr>
              <a:t>In Somalia, </a:t>
            </a:r>
            <a:r>
              <a:rPr lang="en-US" sz="2100" b="1" dirty="0" smtClean="0">
                <a:latin typeface="Cambria" pitchFamily="18" charset="0"/>
              </a:rPr>
              <a:t>campaigning against marriage </a:t>
            </a:r>
            <a:r>
              <a:rPr lang="en-US" sz="2100" dirty="0" smtClean="0">
                <a:latin typeface="Cambria" pitchFamily="18" charset="0"/>
              </a:rPr>
              <a:t>can be conveyed by broadcasting of messages on radio, newspapers, text messaging and social media platforms (promoting the culture of peace, co-existence and respect for women and young girls)</a:t>
            </a:r>
            <a:endParaRPr lang="en-US" sz="2100" dirty="0">
              <a:latin typeface="Cambria" pitchFamily="18" charset="0"/>
            </a:endParaRPr>
          </a:p>
        </p:txBody>
      </p:sp>
    </p:spTree>
    <p:extLst>
      <p:ext uri="{BB962C8B-B14F-4D97-AF65-F5344CB8AC3E}">
        <p14:creationId xmlns:p14="http://schemas.microsoft.com/office/powerpoint/2010/main" val="22933865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526</TotalTime>
  <Words>3006</Words>
  <Application>Microsoft Office PowerPoint</Application>
  <PresentationFormat>On-screen Show (4:3)</PresentationFormat>
  <Paragraphs>150</Paragraphs>
  <Slides>24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Bookman Old Style</vt:lpstr>
      <vt:lpstr>Calibri</vt:lpstr>
      <vt:lpstr>Cambria</vt:lpstr>
      <vt:lpstr>Gill Sans MT</vt:lpstr>
      <vt:lpstr>Wingdings</vt:lpstr>
      <vt:lpstr>Wingdings 3</vt:lpstr>
      <vt:lpstr>Origin</vt:lpstr>
      <vt:lpstr>STRATEGIES FOR ENDING CHILD MARRIAGE IN THE HORN OF AFRICA</vt:lpstr>
      <vt:lpstr>About SIHA Network</vt:lpstr>
      <vt:lpstr>SIHA’s Vision</vt:lpstr>
      <vt:lpstr>Drivers of child marriage in the Horn of Africa</vt:lpstr>
      <vt:lpstr>Drivers of child marriage in Somalia </vt:lpstr>
      <vt:lpstr>Drivers of child marriage in Sudan</vt:lpstr>
      <vt:lpstr>Child marriage in Nuba Mountains, Sudan</vt:lpstr>
      <vt:lpstr>SIHA’S WORK IN THE REGION: Ethiopia and Eritrea</vt:lpstr>
      <vt:lpstr>Contexts and lessons learnt from men’s interventions in child marriage</vt:lpstr>
      <vt:lpstr>Strategies for ending child marriage in the Horn of Africa</vt:lpstr>
      <vt:lpstr>Strategies continued…</vt:lpstr>
      <vt:lpstr>Strategies continued…</vt:lpstr>
      <vt:lpstr>Strategies continued…</vt:lpstr>
      <vt:lpstr>Strategies continued…</vt:lpstr>
      <vt:lpstr>PowerPoint Presentation</vt:lpstr>
      <vt:lpstr>#JusticeForNoura: Introduction</vt:lpstr>
      <vt:lpstr>#JusticeforNoura: Continuation of Introduction</vt:lpstr>
      <vt:lpstr>#JusticeforNoura: Noura’s “Crime” </vt:lpstr>
      <vt:lpstr>PowerPoint Presentation</vt:lpstr>
      <vt:lpstr>#JusticeforNoura: Trapped between Misogyny and Dogma</vt:lpstr>
      <vt:lpstr>#JusticeforNoura: Next steps of action</vt:lpstr>
      <vt:lpstr>#JusticeforNoura – Saved for now!</vt:lpstr>
      <vt:lpstr>Key Advocacy Messages to implement in all programming</vt:lpstr>
      <vt:lpstr>Questions and Discussion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for Child marriage in the Horn of Africa</dc:title>
  <dc:creator>SIHA</dc:creator>
  <cp:lastModifiedBy>Windows User</cp:lastModifiedBy>
  <cp:revision>43</cp:revision>
  <dcterms:created xsi:type="dcterms:W3CDTF">2018-06-20T07:06:33Z</dcterms:created>
  <dcterms:modified xsi:type="dcterms:W3CDTF">2018-06-28T05:26:28Z</dcterms:modified>
</cp:coreProperties>
</file>