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7" r:id="rId2"/>
    <p:sldId id="260" r:id="rId3"/>
    <p:sldId id="259" r:id="rId4"/>
    <p:sldId id="262" r:id="rId5"/>
    <p:sldId id="277" r:id="rId6"/>
    <p:sldId id="261" r:id="rId7"/>
    <p:sldId id="280" r:id="rId8"/>
    <p:sldId id="279" r:id="rId9"/>
    <p:sldId id="264" r:id="rId10"/>
    <p:sldId id="276" r:id="rId11"/>
    <p:sldId id="272" r:id="rId12"/>
    <p:sldId id="274" r:id="rId13"/>
    <p:sldId id="273" r:id="rId14"/>
    <p:sldId id="275" r:id="rId15"/>
    <p:sldId id="263" r:id="rId16"/>
    <p:sldId id="271" r:id="rId17"/>
    <p:sldId id="278" r:id="rId18"/>
    <p:sldId id="265" r:id="rId19"/>
    <p:sldId id="269" r:id="rId20"/>
    <p:sldId id="281" r:id="rId21"/>
    <p:sldId id="270" r:id="rId22"/>
    <p:sldId id="266" r:id="rId23"/>
    <p:sldId id="283" r:id="rId24"/>
    <p:sldId id="268" r:id="rId25"/>
    <p:sldId id="267" r:id="rId26"/>
    <p:sldId id="28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7" d="100"/>
          <a:sy n="67" d="100"/>
        </p:scale>
        <p:origin x="-13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18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7C0779-EBCC-4B2D-9145-030FD88D9DAE}" type="datetimeFigureOut">
              <a:rPr lang="en-ZA" smtClean="0"/>
              <a:t>2012/09/11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CAFAA5-8603-4656-A71B-83356D91AEF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05883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0F9B4D7-6427-4C73-ACC2-610E4D61E603}" type="slidenum">
              <a:rPr lang="en-US">
                <a:solidFill>
                  <a:prstClr val="black"/>
                </a:solidFill>
              </a:rPr>
              <a:pPr eaLnBrk="1" hangingPunct="1"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law curveRGB1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87688"/>
            <a:ext cx="9144000" cy="377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1" descr="law proteaRGB15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3181350" cy="449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5027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795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0623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88716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288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553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1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070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99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8491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5268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7342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pillar 1RGB15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5734050"/>
            <a:ext cx="935037" cy="93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2" descr="law proteaRGB150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3181350" cy="449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512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676400" y="1066800"/>
            <a:ext cx="6781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sz="3600" b="1" dirty="0" smtClean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The Right to Have </a:t>
            </a:r>
            <a:r>
              <a:rPr lang="en-US" sz="36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600" b="1" dirty="0" smtClean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ccess to Housing for Persons With Special Needs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395536" y="3501008"/>
            <a:ext cx="3384376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000" b="1" dirty="0">
              <a:solidFill>
                <a:srgbClr val="000099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ZA" sz="2000" dirty="0" smtClean="0">
                <a:latin typeface="Calibri" pitchFamily="34" charset="0"/>
              </a:rPr>
              <a:t>Gladys Mirugi-Mukundi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ZA" sz="2000" dirty="0" smtClean="0">
                <a:latin typeface="Calibri" pitchFamily="34" charset="0"/>
              </a:rPr>
              <a:t>Community Law Centre </a:t>
            </a:r>
          </a:p>
          <a:p>
            <a:r>
              <a:rPr lang="en-ZA" sz="2000" dirty="0" smtClean="0">
                <a:latin typeface="Calibri" pitchFamily="34" charset="0"/>
              </a:rPr>
              <a:t>University of the Western Cape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000" b="1" dirty="0">
              <a:solidFill>
                <a:srgbClr val="000099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36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778098"/>
          </a:xfrm>
        </p:spPr>
        <p:txBody>
          <a:bodyPr/>
          <a:lstStyle/>
          <a:p>
            <a:r>
              <a:rPr lang="en-ZA" sz="3600" b="1" dirty="0" smtClean="0">
                <a:latin typeface="Arial" pitchFamily="34" charset="0"/>
                <a:cs typeface="Arial" pitchFamily="34" charset="0"/>
              </a:rPr>
              <a:t>Provincial Housing Policy Framework</a:t>
            </a:r>
            <a:endParaRPr lang="en-ZA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52736"/>
            <a:ext cx="8507288" cy="5400600"/>
          </a:xfrm>
        </p:spPr>
        <p:txBody>
          <a:bodyPr/>
          <a:lstStyle/>
          <a:p>
            <a:pPr marL="17100" indent="0">
              <a:spcBef>
                <a:spcPts val="0"/>
              </a:spcBef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Gauteng Housing Demand Database and Allocation Policy 2009 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provides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5% of ‘the identified special needs categories shall be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prioritised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in each housing project. 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special needs category are identified as ‘the disabled, child headed households, the aged and the military veterans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.’</a:t>
            </a:r>
          </a:p>
          <a:p>
            <a:pPr marL="0" indent="0">
              <a:spcBef>
                <a:spcPts val="0"/>
              </a:spcBef>
              <a:buNone/>
            </a:pP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Guidelines for the Gauteng Disability Policy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recognize the need for involving organisations representing people with disabilities. 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people with disabilities are the key source of knowledge and information. </a:t>
            </a:r>
          </a:p>
          <a:p>
            <a:pPr marL="74250" lvl="1" indent="0">
              <a:spcBef>
                <a:spcPts val="0"/>
              </a:spcBef>
              <a:buNone/>
              <a:defRPr/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ZA" sz="2400" dirty="0">
              <a:latin typeface="Arial" pitchFamily="34" charset="0"/>
              <a:cs typeface="Arial" pitchFamily="34" charset="0"/>
            </a:endParaRPr>
          </a:p>
          <a:p>
            <a:endParaRPr lang="en-ZA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461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8373616" cy="836712"/>
          </a:xfrm>
        </p:spPr>
        <p:txBody>
          <a:bodyPr/>
          <a:lstStyle/>
          <a:p>
            <a:r>
              <a:rPr lang="en-ZA" sz="3600" b="1" dirty="0" smtClean="0">
                <a:latin typeface="Arial" pitchFamily="34" charset="0"/>
                <a:cs typeface="Arial" pitchFamily="34" charset="0"/>
              </a:rPr>
              <a:t>Provincial Housing Policy Framework</a:t>
            </a:r>
            <a:endParaRPr lang="en-ZA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692696"/>
            <a:ext cx="8568952" cy="5616624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KwaZulu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Natal 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KwaZulu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Natal (KZN) does not have an express housing policy that distinctively addresses the needs of persons with special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needs</a:t>
            </a:r>
          </a:p>
          <a:p>
            <a:pPr>
              <a:spcBef>
                <a:spcPts val="0"/>
              </a:spcBef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ZA" sz="2800" b="1" dirty="0">
                <a:latin typeface="Arial" pitchFamily="34" charset="0"/>
                <a:cs typeface="Arial" pitchFamily="34" charset="0"/>
              </a:rPr>
              <a:t>The </a:t>
            </a:r>
            <a:r>
              <a:rPr lang="en-ZA" sz="2800" b="1" dirty="0" smtClean="0">
                <a:latin typeface="Arial" pitchFamily="34" charset="0"/>
                <a:cs typeface="Arial" pitchFamily="34" charset="0"/>
              </a:rPr>
              <a:t>KwaZulu </a:t>
            </a:r>
            <a:r>
              <a:rPr lang="en-ZA" sz="2800" b="1" dirty="0">
                <a:latin typeface="Arial" pitchFamily="34" charset="0"/>
                <a:cs typeface="Arial" pitchFamily="34" charset="0"/>
              </a:rPr>
              <a:t>Natal Housing Policy for the Aged and </a:t>
            </a:r>
            <a:r>
              <a:rPr lang="en-ZA" sz="2800" b="1" dirty="0" smtClean="0">
                <a:latin typeface="Arial" pitchFamily="34" charset="0"/>
                <a:cs typeface="Arial" pitchFamily="34" charset="0"/>
              </a:rPr>
              <a:t>Disabled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provides for institutionalized care for those who are frail and in need of such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support.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provides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that municipalities should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facilitate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physical access to housing for persons with disabilities and the aged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i.e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specialized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aids such as ramps instead of stairs, walking aid facilities, and special hand and grab rails in bathrooms. </a:t>
            </a:r>
            <a:endParaRPr lang="en-ZA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ZA" sz="24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ZA" sz="2400" dirty="0" smtClean="0"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7751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706090"/>
          </a:xfrm>
        </p:spPr>
        <p:txBody>
          <a:bodyPr/>
          <a:lstStyle/>
          <a:p>
            <a:r>
              <a:rPr lang="en-ZA" sz="3600" b="1" dirty="0" smtClean="0">
                <a:latin typeface="Arial" pitchFamily="34" charset="0"/>
                <a:cs typeface="Arial" pitchFamily="34" charset="0"/>
              </a:rPr>
              <a:t>Provincial Housing Policy Framework</a:t>
            </a:r>
            <a:endParaRPr lang="en-ZA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KwaZulu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Natal Policy Framework for Extra-Parliamentary War Veterans (2008) 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recognises military veterans as part of ‘special needs group’ and provides for housing for indigent military veterans identified and registered in the South African National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Defence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Force (SANDF) database</a:t>
            </a:r>
            <a:endParaRPr lang="en-ZA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KwaZulu Natal Guidelines of the Provincial Housing and Development Board of KwaZulu Natal on AIDS (2003)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Developed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in response to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crisis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that the effects HIV/AIDS may have caused on the housing sector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provides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various for housing options for those affected by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HIV/AIDS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en-ZA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404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778098"/>
          </a:xfrm>
        </p:spPr>
        <p:txBody>
          <a:bodyPr/>
          <a:lstStyle/>
          <a:p>
            <a:r>
              <a:rPr lang="en-ZA" sz="3600" b="1" dirty="0" smtClean="0">
                <a:latin typeface="Arial" pitchFamily="34" charset="0"/>
                <a:cs typeface="Arial" pitchFamily="34" charset="0"/>
              </a:rPr>
              <a:t>Provincial Housing Policy Framework</a:t>
            </a:r>
            <a:endParaRPr lang="en-ZA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KwaZulu Natal Conti.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cluster homes or children’s villages for AIDS orphans, 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transitional housing for adults and children who are suddenly faced with having no bread winner as a result of a death because of AIDS; 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facilities for home based care where families are prepared to assist by looking after victims of AIDS, whether persons with AIDS or AIDS orphans.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ZA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003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706090"/>
          </a:xfrm>
        </p:spPr>
        <p:txBody>
          <a:bodyPr/>
          <a:lstStyle/>
          <a:p>
            <a:r>
              <a:rPr lang="en-ZA" sz="3600" b="1" dirty="0" smtClean="0">
                <a:latin typeface="Arial" pitchFamily="34" charset="0"/>
                <a:cs typeface="Arial" pitchFamily="34" charset="0"/>
              </a:rPr>
              <a:t>Provincial Housing Policy Framework</a:t>
            </a:r>
            <a:endParaRPr lang="en-ZA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>
              <a:spcBef>
                <a:spcPts val="0"/>
              </a:spcBef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Western Cape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Policy to Support Group Accommodation for People with Special Needs (2009)</a:t>
            </a:r>
          </a:p>
          <a:p>
            <a:pPr lvl="2">
              <a:spcBef>
                <a:spcPts val="0"/>
              </a:spcBef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Provides for group residential facilities for persons with special needs. 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January 2012, the Western Cape Provincial Department of Human Settlements sought to terminate the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policy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This policy has great potential once implemented</a:t>
            </a:r>
            <a:endParaRPr lang="en-ZA" sz="2400" dirty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Font typeface="+mj-lt"/>
              <a:buChar char="–"/>
              <a:defRPr/>
            </a:pPr>
            <a:endParaRPr lang="en-ZA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395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634082"/>
          </a:xfrm>
        </p:spPr>
        <p:txBody>
          <a:bodyPr/>
          <a:lstStyle/>
          <a:p>
            <a:r>
              <a:rPr lang="en-ZA" sz="3600" b="1" dirty="0" smtClean="0">
                <a:latin typeface="Arial" pitchFamily="34" charset="0"/>
                <a:cs typeface="Arial" pitchFamily="34" charset="0"/>
              </a:rPr>
              <a:t>Provincial Housing Policy Framework</a:t>
            </a:r>
            <a:endParaRPr lang="en-ZA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980728"/>
            <a:ext cx="8579296" cy="568863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ZA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From the analysis above it is clear that SNH </a:t>
            </a:r>
            <a:r>
              <a:rPr lang="en-ZA" sz="2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delivery </a:t>
            </a:r>
            <a:r>
              <a:rPr lang="en-ZA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mostly </a:t>
            </a:r>
            <a:r>
              <a:rPr lang="en-ZA" sz="2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at provincial level</a:t>
            </a:r>
          </a:p>
          <a:p>
            <a:pPr>
              <a:spcBef>
                <a:spcPts val="0"/>
              </a:spcBef>
            </a:pPr>
            <a:r>
              <a:rPr lang="en-ZA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Provincial </a:t>
            </a:r>
            <a:r>
              <a:rPr lang="en-ZA" sz="2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DHS ‘adapt’ existing housing </a:t>
            </a:r>
            <a:r>
              <a:rPr lang="en-ZA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delivery mechanisms </a:t>
            </a:r>
            <a:r>
              <a:rPr lang="en-ZA" sz="2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 approve projects </a:t>
            </a:r>
          </a:p>
          <a:p>
            <a:pPr>
              <a:spcBef>
                <a:spcPts val="0"/>
              </a:spcBef>
            </a:pPr>
            <a:r>
              <a:rPr lang="en-ZA" sz="2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Typically: registered NPOs / welfare organisations </a:t>
            </a:r>
            <a:r>
              <a:rPr lang="en-ZA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working </a:t>
            </a:r>
            <a:r>
              <a:rPr lang="en-ZA" sz="2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at grassroots </a:t>
            </a:r>
            <a:r>
              <a:rPr lang="en-ZA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level - want </a:t>
            </a:r>
            <a:r>
              <a:rPr lang="en-ZA" sz="2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 access </a:t>
            </a:r>
            <a:r>
              <a:rPr lang="en-ZA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capital funding </a:t>
            </a:r>
            <a:r>
              <a:rPr lang="en-ZA" sz="2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from provincial DHS for </a:t>
            </a:r>
            <a:r>
              <a:rPr lang="en-ZA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acquisitions</a:t>
            </a:r>
            <a:r>
              <a:rPr lang="en-ZA" sz="2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new builds or renovations</a:t>
            </a:r>
          </a:p>
          <a:p>
            <a:pPr>
              <a:spcBef>
                <a:spcPts val="0"/>
              </a:spcBef>
            </a:pPr>
            <a:r>
              <a:rPr lang="en-ZA" sz="2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Projects </a:t>
            </a:r>
            <a:r>
              <a:rPr lang="en-ZA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viability assessed (</a:t>
            </a:r>
            <a:r>
              <a:rPr lang="en-ZA" sz="2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eg</a:t>
            </a:r>
            <a:r>
              <a:rPr lang="en-ZA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ZA" sz="2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organisations have skills and capacity </a:t>
            </a:r>
            <a:r>
              <a:rPr lang="en-ZA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 </a:t>
            </a:r>
            <a:r>
              <a:rPr lang="en-ZA" sz="2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operate and maintain the shelter)</a:t>
            </a:r>
          </a:p>
          <a:p>
            <a:pPr>
              <a:spcBef>
                <a:spcPts val="0"/>
              </a:spcBef>
            </a:pPr>
            <a:r>
              <a:rPr lang="en-ZA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Project sustainability: support </a:t>
            </a:r>
            <a:r>
              <a:rPr lang="en-ZA" sz="2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of  departments of welfare or </a:t>
            </a:r>
            <a:r>
              <a:rPr lang="en-ZA" sz="2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health</a:t>
            </a:r>
            <a:r>
              <a:rPr lang="en-ZA" sz="2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donors for operational costs </a:t>
            </a:r>
          </a:p>
          <a:p>
            <a:pPr marL="0">
              <a:spcBef>
                <a:spcPts val="0"/>
              </a:spcBef>
            </a:pPr>
            <a:r>
              <a:rPr lang="en-ZA" sz="2600" dirty="0" smtClean="0">
                <a:latin typeface="Arial" pitchFamily="34" charset="0"/>
                <a:cs typeface="Arial" pitchFamily="34" charset="0"/>
              </a:rPr>
              <a:t>Evidence: works! (</a:t>
            </a:r>
            <a:r>
              <a:rPr lang="en-ZA" sz="2600" dirty="0" err="1" smtClean="0">
                <a:latin typeface="Arial" pitchFamily="34" charset="0"/>
                <a:cs typeface="Arial" pitchFamily="34" charset="0"/>
              </a:rPr>
              <a:t>PPTrust</a:t>
            </a:r>
            <a:r>
              <a:rPr lang="en-ZA" sz="26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endParaRPr lang="en-ZA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2597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ZA" sz="3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What is the Problem?</a:t>
            </a:r>
            <a:endParaRPr lang="en-Z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291264" cy="5145435"/>
          </a:xfrm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ZA" sz="2800" dirty="0">
                <a:latin typeface="Arial" pitchFamily="34" charset="0"/>
                <a:cs typeface="Arial" pitchFamily="34" charset="0"/>
              </a:rPr>
              <a:t>National Housing Code does not provide for </a:t>
            </a:r>
            <a:r>
              <a:rPr lang="en-ZA" sz="2800" dirty="0" smtClean="0">
                <a:latin typeface="Arial" pitchFamily="34" charset="0"/>
                <a:cs typeface="Arial" pitchFamily="34" charset="0"/>
              </a:rPr>
              <a:t>SNH; </a:t>
            </a:r>
            <a:r>
              <a:rPr lang="en-ZA" sz="2800" dirty="0">
                <a:latin typeface="Arial" pitchFamily="34" charset="0"/>
                <a:cs typeface="Arial" pitchFamily="34" charset="0"/>
              </a:rPr>
              <a:t>nor for development </a:t>
            </a:r>
            <a:r>
              <a:rPr lang="en-ZA" sz="2800" dirty="0" smtClean="0">
                <a:latin typeface="Arial" pitchFamily="34" charset="0"/>
                <a:cs typeface="Arial" pitchFamily="34" charset="0"/>
              </a:rPr>
              <a:t>of such by </a:t>
            </a:r>
            <a:r>
              <a:rPr lang="en-ZA" sz="2800" dirty="0">
                <a:latin typeface="Arial" pitchFamily="34" charset="0"/>
                <a:cs typeface="Arial" pitchFamily="34" charset="0"/>
              </a:rPr>
              <a:t>provinces</a:t>
            </a:r>
          </a:p>
          <a:p>
            <a:pPr>
              <a:spcBef>
                <a:spcPts val="0"/>
              </a:spcBef>
              <a:defRPr/>
            </a:pPr>
            <a:r>
              <a:rPr lang="en-ZA" sz="2800" dirty="0" smtClean="0">
                <a:latin typeface="Arial" pitchFamily="34" charset="0"/>
                <a:cs typeface="Arial" pitchFamily="34" charset="0"/>
              </a:rPr>
              <a:t>Org’s providing SNH services at grassroots levels do not receive adequate support from provincial DHS, local government </a:t>
            </a:r>
          </a:p>
          <a:p>
            <a:pPr>
              <a:spcBef>
                <a:spcPts val="0"/>
              </a:spcBef>
              <a:defRPr/>
            </a:pPr>
            <a:r>
              <a:rPr lang="en-ZA" sz="2800" dirty="0" smtClean="0">
                <a:latin typeface="Arial" pitchFamily="34" charset="0"/>
                <a:cs typeface="Arial" pitchFamily="34" charset="0"/>
              </a:rPr>
              <a:t>Because </a:t>
            </a:r>
            <a:r>
              <a:rPr lang="en-ZA" sz="2800" dirty="0">
                <a:latin typeface="Arial" pitchFamily="34" charset="0"/>
                <a:cs typeface="Arial" pitchFamily="34" charset="0"/>
              </a:rPr>
              <a:t>no national policy on SNH:</a:t>
            </a:r>
          </a:p>
          <a:p>
            <a:pPr lvl="1" indent="-342900">
              <a:spcBef>
                <a:spcPts val="0"/>
              </a:spcBef>
              <a:defRPr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Certain provinces reluctant to develop own policy</a:t>
            </a:r>
          </a:p>
          <a:p>
            <a:pPr lvl="1" indent="-342900">
              <a:spcBef>
                <a:spcPts val="0"/>
              </a:spcBef>
              <a:defRPr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Lack of clarity on role of transitional subsidy</a:t>
            </a:r>
          </a:p>
          <a:p>
            <a:pPr lvl="1" indent="-342900">
              <a:spcBef>
                <a:spcPts val="0"/>
              </a:spcBef>
              <a:defRPr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SNH becomes ‘invisible’ in national planning environment </a:t>
            </a:r>
            <a:endParaRPr lang="en-ZA" sz="2400" dirty="0" smtClean="0">
              <a:latin typeface="Arial" pitchFamily="34" charset="0"/>
              <a:cs typeface="Arial" pitchFamily="34" charset="0"/>
            </a:endParaRPr>
          </a:p>
          <a:p>
            <a:endParaRPr lang="en-ZA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0209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ZA" sz="3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What is the Problem?</a:t>
            </a:r>
            <a:endParaRPr lang="en-ZA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445624" cy="5433467"/>
          </a:xfrm>
        </p:spPr>
        <p:txBody>
          <a:bodyPr/>
          <a:lstStyle/>
          <a:p>
            <a:pPr marL="342900" lvl="1" indent="-342900">
              <a:spcBef>
                <a:spcPts val="0"/>
              </a:spcBef>
              <a:buFontTx/>
              <a:buChar char="•"/>
              <a:defRPr/>
            </a:pPr>
            <a:r>
              <a:rPr lang="en-ZA" dirty="0">
                <a:latin typeface="Arial" pitchFamily="34" charset="0"/>
                <a:cs typeface="Arial" pitchFamily="34" charset="0"/>
              </a:rPr>
              <a:t>From 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the provincial </a:t>
            </a:r>
            <a:r>
              <a:rPr lang="en-ZA" dirty="0">
                <a:latin typeface="Arial" pitchFamily="34" charset="0"/>
                <a:cs typeface="Arial" pitchFamily="34" charset="0"/>
              </a:rPr>
              <a:t>policy framework there is a range of housing options: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Emergency shelters 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Transitional housing (‘2nd stage’ housing for battered women)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Specialised health care (frail care for elderly persons)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Community group homes (persons with disabilities)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Access to affordable rental housing (‘waiting list’?)</a:t>
            </a:r>
          </a:p>
          <a:p>
            <a:pPr marL="342900" lvl="1" indent="-342900">
              <a:buFontTx/>
              <a:buChar char="•"/>
            </a:pPr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spcBef>
                <a:spcPts val="0"/>
              </a:spcBef>
              <a:buFontTx/>
              <a:buChar char="•"/>
            </a:pPr>
            <a:r>
              <a:rPr lang="en-ZA" dirty="0" smtClean="0">
                <a:latin typeface="Arial" pitchFamily="34" charset="0"/>
                <a:cs typeface="Arial" pitchFamily="34" charset="0"/>
              </a:rPr>
              <a:t>There </a:t>
            </a:r>
            <a:r>
              <a:rPr lang="en-ZA" dirty="0">
                <a:latin typeface="Arial" pitchFamily="34" charset="0"/>
                <a:cs typeface="Arial" pitchFamily="34" charset="0"/>
              </a:rPr>
              <a:t>is a shortage of programmes that address specific housing needs of vulnerable groups</a:t>
            </a:r>
          </a:p>
          <a:p>
            <a:endParaRPr lang="en-ZA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8628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/>
          <a:lstStyle/>
          <a:p>
            <a:r>
              <a:rPr lang="en-ZA" sz="3600" b="1" dirty="0" smtClean="0">
                <a:latin typeface="Arial" pitchFamily="34" charset="0"/>
                <a:cs typeface="Arial" pitchFamily="34" charset="0"/>
              </a:rPr>
              <a:t>Research by CLC &amp; CDLP</a:t>
            </a:r>
            <a:br>
              <a:rPr lang="en-ZA" sz="3600" b="1" dirty="0" smtClean="0">
                <a:latin typeface="Arial" pitchFamily="34" charset="0"/>
                <a:cs typeface="Arial" pitchFamily="34" charset="0"/>
              </a:rPr>
            </a:br>
            <a:endParaRPr lang="en-ZA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764704"/>
            <a:ext cx="8568952" cy="5616624"/>
          </a:xfrm>
        </p:spPr>
        <p:txBody>
          <a:bodyPr/>
          <a:lstStyle/>
          <a:p>
            <a:r>
              <a:rPr lang="en-ZA" sz="2800" b="1" dirty="0" smtClean="0">
                <a:latin typeface="Arial" pitchFamily="34" charset="0"/>
                <a:cs typeface="Arial" pitchFamily="34" charset="0"/>
              </a:rPr>
              <a:t>Research</a:t>
            </a:r>
          </a:p>
          <a:p>
            <a:pPr lvl="1">
              <a:spcBef>
                <a:spcPts val="0"/>
              </a:spcBef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conducted by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Community Law Centre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&amp; the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Centre for Disability Law and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Policy,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Faculty of Law,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University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of the Western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Cape</a:t>
            </a:r>
          </a:p>
          <a:p>
            <a:pPr lvl="1">
              <a:spcBef>
                <a:spcPts val="0"/>
              </a:spcBef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en-ZA" sz="2800" b="1" dirty="0" smtClean="0">
                <a:latin typeface="Arial" pitchFamily="34" charset="0"/>
                <a:ea typeface="+mn-ea"/>
                <a:cs typeface="Arial" pitchFamily="34" charset="0"/>
              </a:rPr>
              <a:t>Aim </a:t>
            </a:r>
            <a:r>
              <a:rPr lang="en-ZA" sz="2800" b="1" dirty="0">
                <a:latin typeface="Arial" pitchFamily="34" charset="0"/>
                <a:ea typeface="+mn-ea"/>
                <a:cs typeface="Arial" pitchFamily="34" charset="0"/>
              </a:rPr>
              <a:t>and </a:t>
            </a:r>
            <a:r>
              <a:rPr lang="en-ZA" sz="2800" b="1" dirty="0" smtClean="0">
                <a:latin typeface="Arial" pitchFamily="34" charset="0"/>
                <a:ea typeface="+mn-ea"/>
                <a:cs typeface="Arial" pitchFamily="34" charset="0"/>
              </a:rPr>
              <a:t>purpose</a:t>
            </a:r>
          </a:p>
          <a:p>
            <a:pPr lvl="1" indent="-342900">
              <a:spcBef>
                <a:spcPts val="0"/>
              </a:spcBef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Gather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information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- current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South African policies on housing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for persons with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special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needs; Investigate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the housing delivery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for persons with special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needs </a:t>
            </a:r>
            <a:endParaRPr lang="en-ZA" sz="2400" dirty="0" smtClean="0">
              <a:latin typeface="Arial" pitchFamily="34" charset="0"/>
              <a:cs typeface="Arial" pitchFamily="34" charset="0"/>
            </a:endParaRPr>
          </a:p>
          <a:p>
            <a:pPr lvl="1" indent="-342900">
              <a:spcBef>
                <a:spcPts val="0"/>
              </a:spcBef>
            </a:pPr>
            <a:endParaRPr lang="en-ZA" sz="2400" dirty="0">
              <a:latin typeface="Arial" pitchFamily="34" charset="0"/>
              <a:cs typeface="Arial" pitchFamily="34" charset="0"/>
            </a:endParaRPr>
          </a:p>
          <a:p>
            <a:pPr lvl="1" indent="-342900">
              <a:spcBef>
                <a:spcPts val="0"/>
              </a:spcBef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examine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existing and previous efforts to develop special needs housing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policies guidelines.</a:t>
            </a:r>
            <a:endParaRPr lang="en-ZA" sz="2400" dirty="0">
              <a:latin typeface="Arial" pitchFamily="34" charset="0"/>
              <a:cs typeface="Arial" pitchFamily="34" charset="0"/>
            </a:endParaRPr>
          </a:p>
          <a:p>
            <a:pPr lvl="1"/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ZA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4688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/>
          <a:lstStyle/>
          <a:p>
            <a:r>
              <a:rPr lang="en-ZA" sz="3600" b="1" dirty="0" smtClean="0">
                <a:latin typeface="Arial" pitchFamily="34" charset="0"/>
                <a:cs typeface="Arial" pitchFamily="34" charset="0"/>
              </a:rPr>
              <a:t>Research by CLC &amp; CDLP</a:t>
            </a:r>
            <a:endParaRPr lang="en-ZA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764704"/>
            <a:ext cx="8363272" cy="5361459"/>
          </a:xfrm>
        </p:spPr>
        <p:txBody>
          <a:bodyPr/>
          <a:lstStyle/>
          <a:p>
            <a:r>
              <a:rPr lang="en-ZA" sz="2400" b="1" dirty="0" smtClean="0">
                <a:latin typeface="Arial" pitchFamily="34" charset="0"/>
                <a:cs typeface="Arial" pitchFamily="34" charset="0"/>
              </a:rPr>
              <a:t>Scope:</a:t>
            </a:r>
          </a:p>
          <a:p>
            <a:pPr lvl="1">
              <a:spcBef>
                <a:spcPts val="0"/>
              </a:spcBef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Research limited to 3 provinces: Gauteng, KwaZulu Natal, Western Cape</a:t>
            </a:r>
          </a:p>
          <a:p>
            <a:pPr lvl="1">
              <a:spcBef>
                <a:spcPts val="0"/>
              </a:spcBef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Focus group: persons with disabilities, the elderly, orphans and other vulnerable children and women experiencing gender-based violence</a:t>
            </a:r>
          </a:p>
          <a:p>
            <a:pPr lvl="1"/>
            <a:endParaRPr lang="en-ZA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ZA" sz="2400" b="1" dirty="0" smtClean="0">
                <a:latin typeface="Arial" pitchFamily="34" charset="0"/>
                <a:cs typeface="Arial" pitchFamily="34" charset="0"/>
              </a:rPr>
              <a:t>Methodology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Literature review </a:t>
            </a:r>
            <a:endParaRPr lang="en-ZA" sz="2400" dirty="0">
              <a:latin typeface="Arial" pitchFamily="34" charset="0"/>
              <a:cs typeface="Arial" pitchFamily="34" charset="0"/>
            </a:endParaRPr>
          </a:p>
          <a:p>
            <a:pPr lvl="1">
              <a:buFont typeface="+mj-lt"/>
              <a:buChar char="–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analysis &amp; documentation of national  and provincial legislation and policy that  provides for housing for persons with special needs</a:t>
            </a:r>
          </a:p>
        </p:txBody>
      </p:sp>
    </p:spTree>
    <p:extLst>
      <p:ext uri="{BB962C8B-B14F-4D97-AF65-F5344CB8AC3E}">
        <p14:creationId xmlns:p14="http://schemas.microsoft.com/office/powerpoint/2010/main" val="4035870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3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85010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ZA" sz="3600" b="1" dirty="0" smtClean="0">
                <a:latin typeface="Arial" pitchFamily="34" charset="0"/>
                <a:cs typeface="Arial" pitchFamily="34" charset="0"/>
              </a:rPr>
              <a:t>Outline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5259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ZA" sz="2800" dirty="0">
                <a:latin typeface="Arial" pitchFamily="34" charset="0"/>
                <a:cs typeface="Arial" pitchFamily="34" charset="0"/>
              </a:rPr>
              <a:t>Brief overview of </a:t>
            </a:r>
            <a:r>
              <a:rPr lang="en-ZA" sz="2800" dirty="0" smtClean="0">
                <a:latin typeface="Arial" pitchFamily="34" charset="0"/>
                <a:cs typeface="Arial" pitchFamily="34" charset="0"/>
              </a:rPr>
              <a:t>International framework on right to adequate housing </a:t>
            </a:r>
          </a:p>
          <a:p>
            <a:pPr>
              <a:defRPr/>
            </a:pPr>
            <a:r>
              <a:rPr lang="en-ZA" sz="2800" dirty="0" smtClean="0">
                <a:latin typeface="Arial" pitchFamily="34" charset="0"/>
                <a:cs typeface="Arial" pitchFamily="34" charset="0"/>
              </a:rPr>
              <a:t>The Constitution</a:t>
            </a:r>
          </a:p>
          <a:p>
            <a:pPr>
              <a:defRPr/>
            </a:pPr>
            <a:r>
              <a:rPr lang="en-ZA" sz="2800" dirty="0" smtClean="0">
                <a:latin typeface="Arial" pitchFamily="34" charset="0"/>
                <a:cs typeface="Arial" pitchFamily="34" charset="0"/>
              </a:rPr>
              <a:t>Overview of national policy framework</a:t>
            </a:r>
          </a:p>
          <a:p>
            <a:pPr>
              <a:defRPr/>
            </a:pPr>
            <a:r>
              <a:rPr lang="en-ZA" sz="2800" dirty="0">
                <a:latin typeface="Arial" pitchFamily="34" charset="0"/>
                <a:cs typeface="Arial" pitchFamily="34" charset="0"/>
              </a:rPr>
              <a:t>P</a:t>
            </a:r>
            <a:r>
              <a:rPr lang="en-ZA" sz="2800" dirty="0" smtClean="0">
                <a:latin typeface="Arial" pitchFamily="34" charset="0"/>
                <a:cs typeface="Arial" pitchFamily="34" charset="0"/>
              </a:rPr>
              <a:t>rovincial housing policy framework</a:t>
            </a:r>
          </a:p>
          <a:p>
            <a:pPr>
              <a:defRPr/>
            </a:pPr>
            <a:r>
              <a:rPr lang="en-ZA" sz="2800" dirty="0" smtClean="0">
                <a:latin typeface="Arial" pitchFamily="34" charset="0"/>
                <a:cs typeface="Arial" pitchFamily="34" charset="0"/>
              </a:rPr>
              <a:t>Research by CLC &amp; CDLP</a:t>
            </a:r>
          </a:p>
          <a:p>
            <a:pPr marL="0" indent="0">
              <a:buNone/>
              <a:defRPr/>
            </a:pPr>
            <a:r>
              <a:rPr lang="en-ZA" dirty="0" smtClean="0">
                <a:latin typeface="Arial" pitchFamily="34" charset="0"/>
                <a:cs typeface="Arial" pitchFamily="34" charset="0"/>
              </a:rPr>
              <a:t>		</a:t>
            </a:r>
          </a:p>
          <a:p>
            <a:pPr>
              <a:defRPr/>
            </a:pPr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ZA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9132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/>
          <a:lstStyle/>
          <a:p>
            <a:r>
              <a:rPr lang="en-ZA" sz="3600" b="1" dirty="0" smtClean="0">
                <a:latin typeface="Arial" pitchFamily="34" charset="0"/>
                <a:cs typeface="Arial" pitchFamily="34" charset="0"/>
              </a:rPr>
              <a:t>Research by CLC &amp; CDLP</a:t>
            </a:r>
            <a:endParaRPr lang="en-ZA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764704"/>
            <a:ext cx="8640960" cy="5616624"/>
          </a:xfrm>
        </p:spPr>
        <p:txBody>
          <a:bodyPr/>
          <a:lstStyle/>
          <a:p>
            <a:pPr marL="457200" lvl="1" indent="0">
              <a:buNone/>
            </a:pP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2. Questionnaire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(2 sets) 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</a:pP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3. Interviews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(9 were conducted; conducted in person and telephonically)</a:t>
            </a:r>
          </a:p>
          <a:p>
            <a:pPr marL="74250" lvl="1" indent="0">
              <a:spcBef>
                <a:spcPts val="0"/>
              </a:spcBef>
              <a:buNone/>
              <a:defRPr/>
            </a:pPr>
            <a:endParaRPr lang="en-ZA" sz="2400" b="1" dirty="0" smtClean="0">
              <a:latin typeface="Arial" pitchFamily="34" charset="0"/>
              <a:cs typeface="Arial" pitchFamily="34" charset="0"/>
            </a:endParaRPr>
          </a:p>
          <a:p>
            <a:pPr marL="74250" lvl="1" indent="0">
              <a:spcBef>
                <a:spcPts val="0"/>
              </a:spcBef>
              <a:buNone/>
              <a:defRPr/>
            </a:pP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Respondents 1 : NGOs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Aim</a:t>
            </a:r>
            <a:r>
              <a:rPr lang="en-ZA" sz="24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to reflect on the work done reviewing existing and previous efforts to develop special needs housing policy.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 Recommendations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towards policy development was specifically requested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endParaRPr lang="en-ZA" sz="2400" dirty="0">
              <a:latin typeface="Arial" pitchFamily="34" charset="0"/>
              <a:cs typeface="Arial" pitchFamily="34" charset="0"/>
            </a:endParaRPr>
          </a:p>
          <a:p>
            <a:pPr marL="1428750" lvl="2" indent="-514350">
              <a:buAutoNum type="romanLcPeriod"/>
            </a:pPr>
            <a:endParaRPr lang="en-ZA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6668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/>
          <a:lstStyle/>
          <a:p>
            <a:r>
              <a:rPr lang="en-ZA" sz="3600" b="1" dirty="0" smtClean="0">
                <a:latin typeface="Arial" pitchFamily="34" charset="0"/>
                <a:cs typeface="Arial" pitchFamily="34" charset="0"/>
              </a:rPr>
              <a:t>Research by CLC &amp; CDLP</a:t>
            </a:r>
            <a:endParaRPr lang="en-ZA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Response:</a:t>
            </a:r>
          </a:p>
          <a:p>
            <a:pPr marL="760050" lvl="2">
              <a:spcBef>
                <a:spcPts val="0"/>
              </a:spcBef>
              <a:buFont typeface="+mj-lt"/>
              <a:buChar char="–"/>
              <a:defRPr/>
            </a:pPr>
            <a:r>
              <a:rPr lang="en-ZA" dirty="0" smtClean="0">
                <a:latin typeface="Arial" pitchFamily="34" charset="0"/>
                <a:cs typeface="Arial" pitchFamily="34" charset="0"/>
              </a:rPr>
              <a:t>Lack </a:t>
            </a:r>
            <a:r>
              <a:rPr lang="en-ZA" dirty="0">
                <a:latin typeface="Arial" pitchFamily="34" charset="0"/>
                <a:cs typeface="Arial" pitchFamily="34" charset="0"/>
              </a:rPr>
              <a:t>of coherence 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government </a:t>
            </a:r>
            <a:r>
              <a:rPr lang="en-ZA" dirty="0">
                <a:latin typeface="Arial" pitchFamily="34" charset="0"/>
                <a:cs typeface="Arial" pitchFamily="34" charset="0"/>
              </a:rPr>
              <a:t>response to housing delivery for persons with special needs </a:t>
            </a:r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marL="760050" lvl="2">
              <a:spcBef>
                <a:spcPts val="0"/>
              </a:spcBef>
              <a:buFont typeface="+mj-lt"/>
              <a:buChar char="–"/>
              <a:defRPr/>
            </a:pPr>
            <a:r>
              <a:rPr lang="en-ZA" dirty="0" smtClean="0">
                <a:latin typeface="Arial" pitchFamily="34" charset="0"/>
                <a:cs typeface="Arial" pitchFamily="34" charset="0"/>
              </a:rPr>
              <a:t>Recommend a SNH guideline to streamline service delivery for persons with special housing needs</a:t>
            </a:r>
            <a:endParaRPr lang="en-ZA" dirty="0">
              <a:latin typeface="Arial" pitchFamily="34" charset="0"/>
              <a:cs typeface="Arial" pitchFamily="34" charset="0"/>
            </a:endParaRPr>
          </a:p>
          <a:p>
            <a:pPr marL="531450" lvl="2" indent="0">
              <a:spcBef>
                <a:spcPts val="0"/>
              </a:spcBef>
              <a:buNone/>
              <a:defRPr/>
            </a:pPr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Challenges:</a:t>
            </a:r>
          </a:p>
          <a:p>
            <a:pPr marL="760050" lvl="2">
              <a:spcBef>
                <a:spcPts val="0"/>
              </a:spcBef>
              <a:buFont typeface="+mj-lt"/>
              <a:buChar char="–"/>
              <a:defRPr/>
            </a:pPr>
            <a:r>
              <a:rPr lang="en-ZA" dirty="0">
                <a:latin typeface="Arial" pitchFamily="34" charset="0"/>
                <a:cs typeface="Arial" pitchFamily="34" charset="0"/>
              </a:rPr>
              <a:t>There were challenges in accessing institutional subsidies for housing project for persons with special needs especially for grassroots organisations</a:t>
            </a:r>
          </a:p>
          <a:p>
            <a:pPr marL="760050" lvl="2">
              <a:spcBef>
                <a:spcPts val="0"/>
              </a:spcBef>
              <a:buFont typeface="+mj-lt"/>
              <a:buChar char="–"/>
              <a:defRPr/>
            </a:pPr>
            <a:endParaRPr lang="en-ZA" sz="2000" dirty="0">
              <a:latin typeface="Arial" pitchFamily="34" charset="0"/>
              <a:cs typeface="Arial" pitchFamily="34" charset="0"/>
            </a:endParaRPr>
          </a:p>
          <a:p>
            <a:endParaRPr lang="en-ZA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5329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ZA" sz="3600" b="1" dirty="0" smtClean="0">
                <a:latin typeface="Arial" pitchFamily="34" charset="0"/>
                <a:cs typeface="Arial" pitchFamily="34" charset="0"/>
              </a:rPr>
              <a:t>Research by CLC &amp; CDLP</a:t>
            </a:r>
            <a:endParaRPr lang="en-ZA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pPr marL="531450" lvl="1" indent="-457200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ZA" sz="2400" b="1" dirty="0" smtClean="0">
                <a:latin typeface="Arial" pitchFamily="34" charset="0"/>
                <a:ea typeface="+mn-ea"/>
                <a:cs typeface="Arial" pitchFamily="34" charset="0"/>
              </a:rPr>
              <a:t>Respondents </a:t>
            </a:r>
            <a:r>
              <a:rPr lang="en-ZA" sz="2400" b="1" dirty="0">
                <a:latin typeface="Arial" pitchFamily="34" charset="0"/>
                <a:ea typeface="+mn-ea"/>
                <a:cs typeface="Arial" pitchFamily="34" charset="0"/>
              </a:rPr>
              <a:t>2: </a:t>
            </a:r>
            <a:r>
              <a:rPr lang="en-ZA" sz="2400" b="1" dirty="0">
                <a:latin typeface="Arial" pitchFamily="34" charset="0"/>
                <a:cs typeface="Arial" pitchFamily="34" charset="0"/>
              </a:rPr>
              <a:t>Policy makers : </a:t>
            </a:r>
            <a:r>
              <a:rPr lang="en-ZA" sz="2400" b="1" dirty="0" err="1">
                <a:latin typeface="Arial" pitchFamily="34" charset="0"/>
                <a:cs typeface="Arial" pitchFamily="34" charset="0"/>
              </a:rPr>
              <a:t>Govt</a:t>
            </a:r>
            <a:r>
              <a:rPr lang="en-ZA" sz="2400" b="1" dirty="0">
                <a:latin typeface="Arial" pitchFamily="34" charset="0"/>
                <a:cs typeface="Arial" pitchFamily="34" charset="0"/>
              </a:rPr>
              <a:t> Dept. </a:t>
            </a:r>
          </a:p>
          <a:p>
            <a:pPr marL="74250" lvl="1" indent="0">
              <a:spcBef>
                <a:spcPts val="0"/>
              </a:spcBef>
              <a:buNone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Aim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: to understand the processes of policy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development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and service delivery, the obstacles currently encountered at different levels of government and their recommendations to address these obstacles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endParaRPr lang="en-ZA" sz="2400" dirty="0">
              <a:latin typeface="Arial" pitchFamily="34" charset="0"/>
              <a:cs typeface="Arial" pitchFamily="34" charset="0"/>
            </a:endParaRP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2"/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endParaRPr lang="en-ZA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4779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en-ZA" sz="3600" b="1" dirty="0" smtClean="0">
                <a:latin typeface="Arial" pitchFamily="34" charset="0"/>
                <a:cs typeface="Arial" pitchFamily="34" charset="0"/>
              </a:rPr>
              <a:t>Research by CLC &amp; CDLP</a:t>
            </a:r>
            <a:endParaRPr lang="en-ZA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Response:</a:t>
            </a:r>
          </a:p>
          <a:p>
            <a:pPr marL="760050" lvl="2">
              <a:spcBef>
                <a:spcPts val="0"/>
              </a:spcBef>
              <a:buFont typeface="+mj-lt"/>
              <a:buChar char="–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In the absences of a national policy guideline directive on SNH, various </a:t>
            </a:r>
            <a:r>
              <a:rPr lang="en-US" dirty="0">
                <a:latin typeface="Arial" pitchFamily="34" charset="0"/>
                <a:cs typeface="Arial" pitchFamily="34" charset="0"/>
              </a:rPr>
              <a:t>housing delivery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programmes at different levels of government are used to cater for persons with special needs </a:t>
            </a:r>
          </a:p>
          <a:p>
            <a:pPr marL="760050" lvl="2">
              <a:spcBef>
                <a:spcPts val="0"/>
              </a:spcBef>
              <a:buFont typeface="+mj-lt"/>
              <a:buChar char="–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There is no uniform response in terms of housing delivery for person with special needs</a:t>
            </a:r>
          </a:p>
          <a:p>
            <a:pPr marL="760050" lvl="2">
              <a:spcBef>
                <a:spcPts val="0"/>
              </a:spcBef>
              <a:buFont typeface="+mj-lt"/>
              <a:buChar char="–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There is varying categorization of person with  special housing needs</a:t>
            </a:r>
            <a:endParaRPr lang="en-ZA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7473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en-ZA" sz="3600" b="1" dirty="0" smtClean="0">
                <a:latin typeface="Arial" pitchFamily="34" charset="0"/>
                <a:cs typeface="Arial" pitchFamily="34" charset="0"/>
              </a:rPr>
              <a:t>Research by CLC &amp; CDLP</a:t>
            </a:r>
            <a:endParaRPr lang="en-ZA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Recurrent Issues and Challenges</a:t>
            </a:r>
          </a:p>
          <a:p>
            <a:r>
              <a:rPr lang="en-ZA" sz="2400" dirty="0" smtClean="0">
                <a:latin typeface="Arial" pitchFamily="34" charset="0"/>
                <a:cs typeface="Arial" pitchFamily="34" charset="0"/>
              </a:rPr>
              <a:t>Role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of government officials</a:t>
            </a:r>
          </a:p>
          <a:p>
            <a:r>
              <a:rPr lang="en-ZA" sz="2400" dirty="0" smtClean="0">
                <a:latin typeface="Arial" pitchFamily="34" charset="0"/>
                <a:cs typeface="Arial" pitchFamily="34" charset="0"/>
              </a:rPr>
              <a:t>Identifying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SNH beneficiaries</a:t>
            </a:r>
          </a:p>
          <a:p>
            <a:r>
              <a:rPr lang="en-ZA" sz="2400" dirty="0">
                <a:latin typeface="Arial" pitchFamily="34" charset="0"/>
                <a:cs typeface="Arial" pitchFamily="34" charset="0"/>
              </a:rPr>
              <a:t>S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pecial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needs housing policy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development</a:t>
            </a:r>
            <a:endParaRPr lang="en-ZA" sz="2400" dirty="0">
              <a:latin typeface="Arial" pitchFamily="34" charset="0"/>
              <a:cs typeface="Arial" pitchFamily="34" charset="0"/>
            </a:endParaRPr>
          </a:p>
          <a:p>
            <a:r>
              <a:rPr lang="en-ZA" sz="2400" dirty="0" smtClean="0">
                <a:latin typeface="Arial" pitchFamily="34" charset="0"/>
                <a:cs typeface="Arial" pitchFamily="34" charset="0"/>
              </a:rPr>
              <a:t>Consultation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and meaningful engagement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Subsidies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, funding and administrative capacity</a:t>
            </a:r>
            <a:endParaRPr lang="en-ZA" sz="2400" dirty="0">
              <a:latin typeface="Arial" pitchFamily="34" charset="0"/>
              <a:cs typeface="Arial" pitchFamily="34" charset="0"/>
            </a:endParaRPr>
          </a:p>
          <a:p>
            <a:r>
              <a:rPr lang="en-ZA" sz="2400" dirty="0" smtClean="0">
                <a:latin typeface="Arial" pitchFamily="34" charset="0"/>
                <a:cs typeface="Arial" pitchFamily="34" charset="0"/>
              </a:rPr>
              <a:t>Maladministration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and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fraud</a:t>
            </a:r>
            <a:endParaRPr lang="en-ZA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1453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/>
          <a:lstStyle/>
          <a:p>
            <a:r>
              <a:rPr lang="en-ZA" sz="3600" b="1" dirty="0" smtClean="0">
                <a:latin typeface="Arial" pitchFamily="34" charset="0"/>
                <a:cs typeface="Arial" pitchFamily="34" charset="0"/>
              </a:rPr>
              <a:t>Research by CLC &amp; CDLP</a:t>
            </a:r>
            <a:endParaRPr lang="en-ZA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073427"/>
          </a:xfrm>
        </p:spPr>
        <p:txBody>
          <a:bodyPr/>
          <a:lstStyle/>
          <a:p>
            <a:pPr marL="0" indent="0" algn="ctr">
              <a:buNone/>
            </a:pPr>
            <a:endParaRPr lang="en-ZA" sz="3600" b="1" dirty="0" smtClean="0">
              <a:solidFill>
                <a:schemeClr val="tx2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0" indent="0" algn="ctr">
              <a:buNone/>
            </a:pPr>
            <a:endParaRPr lang="en-ZA" sz="3600" b="1" dirty="0">
              <a:solidFill>
                <a:schemeClr val="tx2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0" indent="0" algn="ctr">
              <a:buNone/>
            </a:pPr>
            <a:r>
              <a:rPr lang="en-ZA" sz="3600" b="1" dirty="0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THE END</a:t>
            </a:r>
          </a:p>
          <a:p>
            <a:pPr marL="0" indent="0" algn="ctr">
              <a:buNone/>
            </a:pPr>
            <a:endParaRPr lang="en-ZA" sz="3600" b="1" dirty="0">
              <a:solidFill>
                <a:schemeClr val="tx2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0" indent="0">
              <a:buNone/>
            </a:pPr>
            <a:endParaRPr lang="en-ZA" sz="24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ZA" sz="2400" b="1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en-ZA" sz="2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ZA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en-ZA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endParaRPr lang="en-ZA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994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ZA" sz="2800" b="1" dirty="0" smtClean="0">
                <a:latin typeface="Arial" pitchFamily="34" charset="0"/>
                <a:cs typeface="Arial" pitchFamily="34" charset="0"/>
              </a:rPr>
              <a:t>THANK YOU</a:t>
            </a:r>
            <a:endParaRPr lang="en-ZA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>
              <a:buNone/>
            </a:pP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Contact Details:</a:t>
            </a:r>
          </a:p>
          <a:p>
            <a:pPr marL="0" indent="0">
              <a:buNone/>
            </a:pPr>
            <a:r>
              <a:rPr lang="en-ZA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Community Law Centre</a:t>
            </a:r>
          </a:p>
          <a:p>
            <a:pPr marL="0" lvl="0" indent="0">
              <a:buNone/>
            </a:pPr>
            <a:r>
              <a:rPr lang="en-ZA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University of the Western Cape</a:t>
            </a:r>
          </a:p>
          <a:p>
            <a:pPr marL="0" indent="0">
              <a:buNone/>
            </a:pPr>
            <a:endParaRPr lang="en-ZA" sz="2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ZA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Ms Gladys Mirugi-Mukundi</a:t>
            </a:r>
          </a:p>
          <a:p>
            <a:pPr marL="0" lvl="0" indent="0">
              <a:buNone/>
            </a:pPr>
            <a:r>
              <a:rPr lang="en-ZA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Tel: (021) 959-2950</a:t>
            </a:r>
          </a:p>
          <a:p>
            <a:pPr marL="0" indent="0">
              <a:buNone/>
            </a:pPr>
            <a:r>
              <a:rPr lang="en-ZA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Email: gmirugi-mukundi@uwc.ac.za</a:t>
            </a:r>
          </a:p>
          <a:p>
            <a:endParaRPr lang="en-ZA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098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ZA" sz="3600" b="1" dirty="0" smtClean="0">
                <a:latin typeface="Arial" pitchFamily="34" charset="0"/>
                <a:cs typeface="Arial" pitchFamily="34" charset="0"/>
              </a:rPr>
              <a:t>International Framework</a:t>
            </a:r>
            <a:endParaRPr lang="en-ZA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507288" cy="5289451"/>
          </a:xfrm>
        </p:spPr>
        <p:txBody>
          <a:bodyPr/>
          <a:lstStyle/>
          <a:p>
            <a:pPr marL="531450" lvl="1" indent="-457200">
              <a:spcBef>
                <a:spcPts val="0"/>
              </a:spcBef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Clear standards emerging: relationship between vulnerable and marginalised people, and right of access to adequate housing</a:t>
            </a:r>
          </a:p>
          <a:p>
            <a:pPr marL="531450" lvl="1" indent="-457200">
              <a:spcBef>
                <a:spcPts val="0"/>
              </a:spcBef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Include recognition of state duty to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provide vulnerable </a:t>
            </a:r>
            <a:r>
              <a:rPr lang="en-US" dirty="0">
                <a:latin typeface="Arial" pitchFamily="34" charset="0"/>
                <a:cs typeface="Arial" pitchFamily="34" charset="0"/>
              </a:rPr>
              <a:t>people with access to adequate housing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ZA" sz="2800" b="1" dirty="0" smtClean="0">
                <a:latin typeface="Arial" pitchFamily="34" charset="0"/>
                <a:cs typeface="Arial" pitchFamily="34" charset="0"/>
              </a:rPr>
              <a:t>Recent development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Convention on Rights of Persons with Disabilities (2006)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UN Special Rapporteur on Adequate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Housing SA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visit 2007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CEDAW General recommendation 27 (2010) on older women and protection of their human rights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ZA" sz="2800" b="1" dirty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endParaRPr lang="en-ZA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48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/>
          <a:lstStyle/>
          <a:p>
            <a:r>
              <a:rPr lang="en-ZA" sz="3600" b="1" dirty="0" smtClean="0">
                <a:latin typeface="Arial" pitchFamily="34" charset="0"/>
                <a:cs typeface="Arial" pitchFamily="34" charset="0"/>
              </a:rPr>
              <a:t>International Framework</a:t>
            </a:r>
            <a:endParaRPr lang="en-ZA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836712"/>
            <a:ext cx="8363272" cy="576064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ZA" sz="2800" b="1" dirty="0" smtClean="0">
                <a:latin typeface="Arial" pitchFamily="34" charset="0"/>
                <a:cs typeface="Arial" pitchFamily="34" charset="0"/>
              </a:rPr>
              <a:t>Convention on Rights of Persons with Disabilities (2006)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Right to independent living and being included in the community (Art 19)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Accessibility (Art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9) -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States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parties to ensure access by persons with disabilities to public housing programmes</a:t>
            </a:r>
          </a:p>
          <a:p>
            <a:pPr marL="0" lvl="1" indent="0">
              <a:spcBef>
                <a:spcPts val="0"/>
              </a:spcBef>
              <a:buNone/>
            </a:pPr>
            <a:endParaRPr lang="en-US" b="1" dirty="0" smtClean="0">
              <a:latin typeface="Arial" pitchFamily="34" charset="0"/>
              <a:ea typeface="+mn-ea"/>
              <a:cs typeface="Arial" pitchFamily="34" charset="0"/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en-US" b="1" dirty="0" smtClean="0">
                <a:latin typeface="Arial" pitchFamily="34" charset="0"/>
                <a:ea typeface="+mn-ea"/>
                <a:cs typeface="Arial" pitchFamily="34" charset="0"/>
              </a:rPr>
              <a:t>CEDAW </a:t>
            </a:r>
            <a:r>
              <a:rPr lang="en-US" b="1" dirty="0">
                <a:latin typeface="Arial" pitchFamily="34" charset="0"/>
                <a:ea typeface="+mn-ea"/>
                <a:cs typeface="Arial" pitchFamily="34" charset="0"/>
              </a:rPr>
              <a:t>General recommendation 27 (2010) on older women and protection of their human rights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acknowledge older women are particularly vulnerable to exploitation and abuse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Recommend measure should be taken to ensure access to adequate housing that meet their specific needs</a:t>
            </a:r>
          </a:p>
          <a:p>
            <a:pPr marL="400050" lvl="1" indent="0">
              <a:buNone/>
            </a:pPr>
            <a:endParaRPr lang="en-ZA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201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ZA" sz="3600" b="1" dirty="0" smtClean="0">
                <a:latin typeface="Arial" pitchFamily="34" charset="0"/>
                <a:cs typeface="Arial" pitchFamily="34" charset="0"/>
              </a:rPr>
              <a:t>International Framework</a:t>
            </a:r>
            <a:endParaRPr lang="en-ZA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/>
          <a:lstStyle/>
          <a:p>
            <a:pPr marL="17100" lvl="1" indent="0">
              <a:spcBef>
                <a:spcPts val="0"/>
              </a:spcBef>
              <a:buNone/>
            </a:pPr>
            <a:r>
              <a:rPr lang="en-US" b="1" dirty="0">
                <a:latin typeface="Arial" pitchFamily="34" charset="0"/>
                <a:ea typeface="+mn-ea"/>
                <a:cs typeface="Arial" pitchFamily="34" charset="0"/>
              </a:rPr>
              <a:t>UN Special Rapporteur on Adequate Housing: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SA visit 2007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Report (2008) - Lack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of coordinated housing and support for people with particular housing requirements [read special needs]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i.e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people with disabilities, those living with HIV/AIDS, orphaned and vulnerable children and young people, and the homeless</a:t>
            </a:r>
          </a:p>
          <a:p>
            <a:endParaRPr lang="en-ZA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215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en-ZA" sz="3600" b="1" dirty="0" smtClean="0">
                <a:latin typeface="Arial" pitchFamily="34" charset="0"/>
                <a:cs typeface="Arial" pitchFamily="34" charset="0"/>
              </a:rPr>
              <a:t>National Framework</a:t>
            </a:r>
            <a:endParaRPr lang="en-ZA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5400600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en-ZA" b="1" dirty="0" smtClean="0">
                <a:latin typeface="Arial" pitchFamily="34" charset="0"/>
                <a:cs typeface="Arial" pitchFamily="34" charset="0"/>
              </a:rPr>
              <a:t>SA Constitution</a:t>
            </a:r>
          </a:p>
          <a:p>
            <a:pPr marL="1009650" lvl="1" indent="-609600">
              <a:lnSpc>
                <a:spcPct val="8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Section 26</a:t>
            </a:r>
          </a:p>
          <a:p>
            <a:pPr marL="1009650" lvl="1" indent="-609600">
              <a:lnSpc>
                <a:spcPct val="8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Sec 26(2) requires state to take reasonable measures, within its </a:t>
            </a:r>
            <a:r>
              <a:rPr lang="en-US" sz="2400" u="sng" dirty="0" smtClean="0">
                <a:latin typeface="Arial" pitchFamily="34" charset="0"/>
                <a:cs typeface="Arial" pitchFamily="34" charset="0"/>
              </a:rPr>
              <a:t>available resources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to </a:t>
            </a:r>
            <a:r>
              <a:rPr lang="en-US" sz="2400" u="sng" dirty="0" smtClean="0">
                <a:latin typeface="Arial" pitchFamily="34" charset="0"/>
                <a:cs typeface="Arial" pitchFamily="34" charset="0"/>
              </a:rPr>
              <a:t>progressively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realise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right to access to housing</a:t>
            </a:r>
          </a:p>
          <a:p>
            <a:pPr marL="1009650" lvl="1" indent="-609600">
              <a:lnSpc>
                <a:spcPct val="80000"/>
              </a:lnSpc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Other rights :</a:t>
            </a:r>
          </a:p>
          <a:p>
            <a:pPr marL="1409700" lvl="2" indent="-609600">
              <a:lnSpc>
                <a:spcPct val="80000"/>
              </a:lnSpc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‘</a:t>
            </a:r>
            <a:r>
              <a:rPr lang="en-ZA" dirty="0">
                <a:latin typeface="Arial" pitchFamily="34" charset="0"/>
                <a:cs typeface="Arial" pitchFamily="34" charset="0"/>
              </a:rPr>
              <a:t>everyone has the right to have their dignity respected and protected’ (section 10); </a:t>
            </a:r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marL="1409700" lvl="2" indent="-609600">
              <a:lnSpc>
                <a:spcPct val="80000"/>
              </a:lnSpc>
            </a:pPr>
            <a:r>
              <a:rPr lang="en-ZA" dirty="0" smtClean="0">
                <a:latin typeface="Arial" pitchFamily="34" charset="0"/>
                <a:cs typeface="Arial" pitchFamily="34" charset="0"/>
              </a:rPr>
              <a:t>‘</a:t>
            </a:r>
            <a:r>
              <a:rPr lang="en-ZA" dirty="0">
                <a:latin typeface="Arial" pitchFamily="34" charset="0"/>
                <a:cs typeface="Arial" pitchFamily="34" charset="0"/>
              </a:rPr>
              <a:t>no one may be deprived of property except in terms of law of general application, and no law may permit arbitrary deprivation of property’ (section 25 (1)); </a:t>
            </a:r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marL="1409700" lvl="2" indent="-609600">
              <a:lnSpc>
                <a:spcPct val="80000"/>
              </a:lnSpc>
            </a:pPr>
            <a:r>
              <a:rPr lang="en-ZA" dirty="0" smtClean="0">
                <a:latin typeface="Arial" pitchFamily="34" charset="0"/>
                <a:cs typeface="Arial" pitchFamily="34" charset="0"/>
              </a:rPr>
              <a:t>everyone </a:t>
            </a:r>
            <a:r>
              <a:rPr lang="en-ZA" dirty="0">
                <a:latin typeface="Arial" pitchFamily="34" charset="0"/>
                <a:cs typeface="Arial" pitchFamily="34" charset="0"/>
              </a:rPr>
              <a:t>has the right to have access to sufficient. . . water’ (section 27 (1)(b)); </a:t>
            </a:r>
          </a:p>
          <a:p>
            <a:pPr marL="1409700" lvl="2" indent="-609600">
              <a:lnSpc>
                <a:spcPct val="80000"/>
              </a:lnSpc>
            </a:pPr>
            <a:r>
              <a:rPr lang="en-ZA" dirty="0" smtClean="0">
                <a:latin typeface="Arial" pitchFamily="34" charset="0"/>
                <a:cs typeface="Arial" pitchFamily="34" charset="0"/>
              </a:rPr>
              <a:t>‘</a:t>
            </a:r>
            <a:r>
              <a:rPr lang="en-ZA" dirty="0">
                <a:latin typeface="Arial" pitchFamily="34" charset="0"/>
                <a:cs typeface="Arial" pitchFamily="34" charset="0"/>
              </a:rPr>
              <a:t>every child has the right to basic . . . shelter’ ( section 28 (1)(c)). </a:t>
            </a:r>
          </a:p>
          <a:p>
            <a:pPr marL="1009650" lvl="1" indent="-609600">
              <a:lnSpc>
                <a:spcPct val="80000"/>
              </a:lnSpc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00050" lvl="1" indent="0">
              <a:lnSpc>
                <a:spcPct val="80000"/>
              </a:lnSpc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lvl="1" indent="0">
              <a:lnSpc>
                <a:spcPct val="80000"/>
              </a:lnSpc>
              <a:buNone/>
            </a:pPr>
            <a:r>
              <a:rPr lang="en-US" sz="3200" b="1" dirty="0" smtClean="0"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lang="en-US" sz="3200" b="1" dirty="0"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930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/>
          <a:lstStyle/>
          <a:p>
            <a:r>
              <a:rPr lang="en-ZA" sz="3600" b="1" dirty="0" smtClean="0">
                <a:latin typeface="Arial" pitchFamily="34" charset="0"/>
                <a:cs typeface="Arial" pitchFamily="34" charset="0"/>
              </a:rPr>
              <a:t>National Framework</a:t>
            </a:r>
            <a:endParaRPr lang="en-ZA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04656"/>
          </a:xfrm>
        </p:spPr>
        <p:txBody>
          <a:bodyPr/>
          <a:lstStyle/>
          <a:p>
            <a:r>
              <a:rPr lang="en-ZA" sz="2400" b="1" dirty="0" smtClean="0">
                <a:latin typeface="Arial" pitchFamily="34" charset="0"/>
                <a:cs typeface="Arial" pitchFamily="34" charset="0"/>
              </a:rPr>
              <a:t>Policy and legislation</a:t>
            </a:r>
          </a:p>
          <a:p>
            <a:pPr lvl="1"/>
            <a:r>
              <a:rPr lang="en-ZA" sz="2400" dirty="0">
                <a:latin typeface="Arial" pitchFamily="34" charset="0"/>
                <a:cs typeface="Arial" pitchFamily="34" charset="0"/>
              </a:rPr>
              <a:t>White Paper on Housing (A New Housing Policy and Strategy for South Africa 1994)</a:t>
            </a:r>
          </a:p>
          <a:p>
            <a:pPr lvl="1"/>
            <a:r>
              <a:rPr lang="en-US" sz="2400" dirty="0">
                <a:latin typeface="Arial" pitchFamily="34" charset="0"/>
                <a:cs typeface="Arial" pitchFamily="34" charset="0"/>
              </a:rPr>
              <a:t>Housing Act, 1997</a:t>
            </a:r>
          </a:p>
          <a:p>
            <a:pPr lvl="1"/>
            <a:r>
              <a:rPr lang="en-ZA" sz="2400" dirty="0">
                <a:latin typeface="Arial" pitchFamily="34" charset="0"/>
                <a:cs typeface="Arial" pitchFamily="34" charset="0"/>
              </a:rPr>
              <a:t>National Housing Code (2000, revised in 2009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lvl="1"/>
            <a:r>
              <a:rPr lang="en-ZA" sz="2400" dirty="0">
                <a:latin typeface="Arial" pitchFamily="34" charset="0"/>
                <a:cs typeface="Arial" pitchFamily="34" charset="0"/>
              </a:rPr>
              <a:t>Breaking the New Ground Policy 2004 </a:t>
            </a:r>
          </a:p>
          <a:p>
            <a:pPr lvl="1"/>
            <a:r>
              <a:rPr lang="en-ZA" sz="2400" dirty="0" smtClean="0">
                <a:latin typeface="Arial" pitchFamily="34" charset="0"/>
                <a:cs typeface="Arial" pitchFamily="34" charset="0"/>
              </a:rPr>
              <a:t>Disability Framework for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Local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Government 2009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- 2014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Programmes -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various housing delivery programmes at different levels of government 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ZA" sz="2400" dirty="0">
                <a:latin typeface="Arial" pitchFamily="34" charset="0"/>
                <a:cs typeface="Arial" pitchFamily="34" charset="0"/>
              </a:rPr>
              <a:t>National Housing Subsidy Scheme (NHSS) </a:t>
            </a:r>
            <a:endParaRPr lang="en-ZA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ZA" sz="2400" dirty="0" smtClean="0">
                <a:latin typeface="Arial" pitchFamily="34" charset="0"/>
                <a:cs typeface="Arial" pitchFamily="34" charset="0"/>
              </a:rPr>
              <a:t>Reconstruction and </a:t>
            </a:r>
            <a:r>
              <a:rPr lang="en-ZA" sz="2400" dirty="0">
                <a:latin typeface="Arial" pitchFamily="34" charset="0"/>
                <a:cs typeface="Arial" pitchFamily="34" charset="0"/>
              </a:rPr>
              <a:t>Development Programme (RDP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lvl="1"/>
            <a:r>
              <a:rPr lang="en-ZA" sz="2400" dirty="0">
                <a:latin typeface="Arial" pitchFamily="34" charset="0"/>
                <a:cs typeface="Arial" pitchFamily="34" charset="0"/>
              </a:rPr>
              <a:t>People’s Housing Process (PHP)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 	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ZA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728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/>
          <a:lstStyle/>
          <a:p>
            <a:r>
              <a:rPr lang="en-ZA" sz="3600" b="1" dirty="0" smtClean="0">
                <a:latin typeface="Arial" pitchFamily="34" charset="0"/>
                <a:cs typeface="Arial" pitchFamily="34" charset="0"/>
              </a:rPr>
              <a:t>National Framework</a:t>
            </a:r>
            <a:endParaRPr lang="en-ZA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5688632"/>
          </a:xfrm>
        </p:spPr>
        <p:txBody>
          <a:bodyPr/>
          <a:lstStyle/>
          <a:p>
            <a:pPr marL="0" lvl="1" indent="0">
              <a:lnSpc>
                <a:spcPct val="80000"/>
              </a:lnSpc>
              <a:buNone/>
            </a:pPr>
            <a:r>
              <a:rPr lang="en-US" sz="2700" b="1" dirty="0">
                <a:latin typeface="Arial" pitchFamily="34" charset="0"/>
                <a:cs typeface="Arial" pitchFamily="34" charset="0"/>
              </a:rPr>
              <a:t>Jurisprudence of Constitutional Court</a:t>
            </a:r>
          </a:p>
          <a:p>
            <a:r>
              <a:rPr lang="en-US" sz="2700" i="1" dirty="0" smtClean="0">
                <a:latin typeface="Arial" pitchFamily="34" charset="0"/>
                <a:cs typeface="Arial" pitchFamily="34" charset="0"/>
              </a:rPr>
              <a:t>Grootboom (2000) 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criteria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Adopted through legislative and policy means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Reasonably implemented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Flexible and balanced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Must not exclude a significant segment of society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Must be clear and efficient assignment of functions to three spheres of government</a:t>
            </a:r>
          </a:p>
          <a:p>
            <a:r>
              <a:rPr lang="en-US" sz="2700" i="1" dirty="0" smtClean="0">
                <a:latin typeface="Arial" pitchFamily="34" charset="0"/>
                <a:cs typeface="Arial" pitchFamily="34" charset="0"/>
              </a:rPr>
              <a:t>Olivia Road (2008); Joe </a:t>
            </a:r>
            <a:r>
              <a:rPr lang="en-US" sz="2700" i="1" dirty="0" err="1" smtClean="0">
                <a:latin typeface="Arial" pitchFamily="34" charset="0"/>
                <a:cs typeface="Arial" pitchFamily="34" charset="0"/>
              </a:rPr>
              <a:t>Slovo</a:t>
            </a:r>
            <a:r>
              <a:rPr lang="en-US" sz="2700" i="1" dirty="0" smtClean="0">
                <a:latin typeface="Arial" pitchFamily="34" charset="0"/>
                <a:cs typeface="Arial" pitchFamily="34" charset="0"/>
              </a:rPr>
              <a:t> (2009)</a:t>
            </a:r>
            <a:r>
              <a:rPr lang="en-ZA" sz="27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ZA" sz="2700" i="1" dirty="0" err="1">
                <a:latin typeface="Arial" pitchFamily="34" charset="0"/>
                <a:cs typeface="Arial" pitchFamily="34" charset="0"/>
              </a:rPr>
              <a:t>Abahlali</a:t>
            </a:r>
            <a:r>
              <a:rPr lang="en-ZA" sz="27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ZA" sz="2700" i="1" dirty="0" err="1">
                <a:latin typeface="Arial" pitchFamily="34" charset="0"/>
                <a:cs typeface="Arial" pitchFamily="34" charset="0"/>
              </a:rPr>
              <a:t>baseMjondolo</a:t>
            </a:r>
            <a:r>
              <a:rPr lang="en-ZA" sz="27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ZA" sz="2700" i="1" dirty="0" smtClean="0">
                <a:latin typeface="Arial" pitchFamily="34" charset="0"/>
                <a:cs typeface="Arial" pitchFamily="34" charset="0"/>
              </a:rPr>
              <a:t>(2009)</a:t>
            </a:r>
            <a:r>
              <a:rPr lang="en-US" sz="2700" i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700" i="1" dirty="0" err="1" smtClean="0">
                <a:latin typeface="Arial" pitchFamily="34" charset="0"/>
                <a:cs typeface="Arial" pitchFamily="34" charset="0"/>
              </a:rPr>
              <a:t>Beja</a:t>
            </a:r>
            <a:r>
              <a:rPr lang="en-US" sz="2700" i="1" dirty="0" smtClean="0">
                <a:latin typeface="Arial" pitchFamily="34" charset="0"/>
                <a:cs typeface="Arial" pitchFamily="34" charset="0"/>
              </a:rPr>
              <a:t> (2011)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principle meaningful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engagement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emphased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700" dirty="0" smtClean="0">
                <a:latin typeface="Arial" pitchFamily="34" charset="0"/>
                <a:cs typeface="Arial" pitchFamily="34" charset="0"/>
              </a:rPr>
              <a:t>Clear that current approach falls short for persons with special housing needs</a:t>
            </a:r>
          </a:p>
          <a:p>
            <a:endParaRPr lang="en-ZA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144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706090"/>
          </a:xfrm>
        </p:spPr>
        <p:txBody>
          <a:bodyPr/>
          <a:lstStyle/>
          <a:p>
            <a:pPr algn="l"/>
            <a:r>
              <a:rPr lang="en-ZA" sz="3600" b="1" dirty="0" smtClean="0">
                <a:latin typeface="Arial" pitchFamily="34" charset="0"/>
                <a:cs typeface="Arial" pitchFamily="34" charset="0"/>
              </a:rPr>
              <a:t>Provincial Housing Policy Framework</a:t>
            </a:r>
            <a:endParaRPr lang="en-ZA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435280" cy="54006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Gauteng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Gauteng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Department of Local Government and Housing Special Needs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Policy (2012)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address housing needs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special needs categories through a variety of housing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instruments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Categories people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with special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needs; people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with disability; child-headed households; applicants with physically challenged dependents; the older persons and destitute military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veterans</a:t>
            </a:r>
          </a:p>
          <a:p>
            <a:pPr marL="360000" lvl="1">
              <a:spcBef>
                <a:spcPts val="0"/>
              </a:spcBef>
              <a:buFont typeface="+mj-lt"/>
              <a:buChar char="–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Policy though promising – is relatively new – there is need to monitor its implementation to assess its impact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0">
              <a:spcBef>
                <a:spcPts val="0"/>
              </a:spcBef>
            </a:pP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0">
              <a:spcBef>
                <a:spcPts val="0"/>
              </a:spcBef>
            </a:pP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482855"/>
      </p:ext>
    </p:extLst>
  </p:cSld>
  <p:clrMapOvr>
    <a:masterClrMapping/>
  </p:clrMapOvr>
</p:sld>
</file>

<file path=ppt/theme/theme1.xml><?xml version="1.0" encoding="utf-8"?>
<a:theme xmlns:a="http://schemas.openxmlformats.org/drawingml/2006/main" name="FACULTY OF LAW PROTEA">
  <a:themeElements>
    <a:clrScheme name="FACULTY OF LAW PROTE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ACULTY OF LAW PROTE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CULTY OF LAW PROTE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CULTY OF LAW PROTE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CULTY OF LAW PROTE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CULTY OF LAW PROTE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CULTY OF LAW PROTE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CULTY OF LAW PROTE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CULTY OF LAW PROTE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CULTY OF LAW PROTE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CULTY OF LAW PROTE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CULTY OF LAW PROTE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CULTY OF LAW PROTE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CULTY OF LAW PROTE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1667</Words>
  <Application>Microsoft Office PowerPoint</Application>
  <PresentationFormat>On-screen Show (4:3)</PresentationFormat>
  <Paragraphs>202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FACULTY OF LAW PROTEA</vt:lpstr>
      <vt:lpstr>The Right to Have Access to Housing for Persons With Special Needs</vt:lpstr>
      <vt:lpstr>Outline</vt:lpstr>
      <vt:lpstr>International Framework</vt:lpstr>
      <vt:lpstr>International Framework</vt:lpstr>
      <vt:lpstr>International Framework</vt:lpstr>
      <vt:lpstr>National Framework</vt:lpstr>
      <vt:lpstr>National Framework</vt:lpstr>
      <vt:lpstr>National Framework</vt:lpstr>
      <vt:lpstr>Provincial Housing Policy Framework</vt:lpstr>
      <vt:lpstr>Provincial Housing Policy Framework</vt:lpstr>
      <vt:lpstr>Provincial Housing Policy Framework</vt:lpstr>
      <vt:lpstr>Provincial Housing Policy Framework</vt:lpstr>
      <vt:lpstr>Provincial Housing Policy Framework</vt:lpstr>
      <vt:lpstr>Provincial Housing Policy Framework</vt:lpstr>
      <vt:lpstr>Provincial Housing Policy Framework</vt:lpstr>
      <vt:lpstr>What is the Problem?</vt:lpstr>
      <vt:lpstr>What is the Problem?</vt:lpstr>
      <vt:lpstr>Research by CLC &amp; CDLP </vt:lpstr>
      <vt:lpstr>Research by CLC &amp; CDLP</vt:lpstr>
      <vt:lpstr>Research by CLC &amp; CDLP</vt:lpstr>
      <vt:lpstr>Research by CLC &amp; CDLP</vt:lpstr>
      <vt:lpstr>Research by CLC &amp; CDLP</vt:lpstr>
      <vt:lpstr>Research by CLC &amp; CDLP</vt:lpstr>
      <vt:lpstr>Research by CLC &amp; CDLP</vt:lpstr>
      <vt:lpstr>Research by CLC &amp; CDLP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Right to have Access to Housing of Women who are Victims of Gender-Based Violence</dc:title>
  <dc:creator>GLADYS MUKUNDI</dc:creator>
  <cp:lastModifiedBy>admin</cp:lastModifiedBy>
  <cp:revision>69</cp:revision>
  <dcterms:created xsi:type="dcterms:W3CDTF">2012-06-28T00:03:48Z</dcterms:created>
  <dcterms:modified xsi:type="dcterms:W3CDTF">2012-09-11T07:28:04Z</dcterms:modified>
</cp:coreProperties>
</file>